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Montserrat" panose="020B0604020202020204" charset="0"/>
      <p:regular r:id="rId19"/>
      <p:bold r:id="rId20"/>
    </p:embeddedFont>
    <p:embeddedFont>
      <p:font typeface="Montserrat Light"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559194"/>
            <a:ext cx="8092566" cy="1783224"/>
            <a:chOff x="0" y="-1205297"/>
            <a:chExt cx="11043200" cy="2377632"/>
          </a:xfrm>
        </p:grpSpPr>
        <p:pic>
          <p:nvPicPr>
            <p:cNvPr id="3" name="Picture 3"/>
            <p:cNvPicPr>
              <a:picLocks noChangeAspect="1"/>
            </p:cNvPicPr>
            <p:nvPr/>
          </p:nvPicPr>
          <p:blipFill>
            <a:blip r:embed="rId2"/>
            <a:srcRect t="58718" b="13657"/>
            <a:stretch>
              <a:fillRect/>
            </a:stretch>
          </p:blipFill>
          <p:spPr>
            <a:xfrm>
              <a:off x="0" y="-1205297"/>
              <a:ext cx="11043200" cy="2377632"/>
            </a:xfrm>
            <a:prstGeom prst="rect">
              <a:avLst/>
            </a:prstGeom>
          </p:spPr>
        </p:pic>
      </p:grpSp>
      <p:sp>
        <p:nvSpPr>
          <p:cNvPr id="4" name="AutoShape 4"/>
          <p:cNvSpPr/>
          <p:nvPr/>
        </p:nvSpPr>
        <p:spPr>
          <a:xfrm>
            <a:off x="0" y="9812355"/>
            <a:ext cx="18288000" cy="680634"/>
          </a:xfrm>
          <a:prstGeom prst="rect">
            <a:avLst/>
          </a:prstGeom>
          <a:solidFill>
            <a:srgbClr val="FF914D"/>
          </a:solidFill>
        </p:spPr>
      </p:sp>
      <p:grpSp>
        <p:nvGrpSpPr>
          <p:cNvPr id="5" name="Group 5"/>
          <p:cNvGrpSpPr/>
          <p:nvPr/>
        </p:nvGrpSpPr>
        <p:grpSpPr>
          <a:xfrm>
            <a:off x="1028700" y="1764879"/>
            <a:ext cx="13809550" cy="2952538"/>
            <a:chOff x="0" y="0"/>
            <a:chExt cx="18412733" cy="3936717"/>
          </a:xfrm>
        </p:grpSpPr>
        <p:sp>
          <p:nvSpPr>
            <p:cNvPr id="6" name="TextBox 6"/>
            <p:cNvSpPr txBox="1"/>
            <p:nvPr/>
          </p:nvSpPr>
          <p:spPr>
            <a:xfrm>
              <a:off x="0" y="-57150"/>
              <a:ext cx="18412732" cy="700617"/>
            </a:xfrm>
            <a:prstGeom prst="rect">
              <a:avLst/>
            </a:prstGeom>
          </p:spPr>
          <p:txBody>
            <a:bodyPr lIns="0" tIns="0" rIns="0" bIns="0" rtlCol="0" anchor="t">
              <a:spAutoFit/>
            </a:bodyPr>
            <a:lstStyle/>
            <a:p>
              <a:pPr>
                <a:lnSpc>
                  <a:spcPts val="4480"/>
                </a:lnSpc>
              </a:pPr>
              <a:r>
                <a:rPr lang="en-US" sz="3200" b="0" i="0" spc="352" dirty="0">
                  <a:solidFill>
                    <a:srgbClr val="000000"/>
                  </a:solidFill>
                  <a:latin typeface="Montserrat"/>
                </a:rPr>
                <a:t>GROUP </a:t>
              </a:r>
              <a:r>
                <a:rPr lang="en-US" sz="3200" spc="352" dirty="0">
                  <a:solidFill>
                    <a:srgbClr val="000000"/>
                  </a:solidFill>
                  <a:latin typeface="Montserrat"/>
                </a:rPr>
                <a:t>FOUR </a:t>
              </a:r>
              <a:r>
                <a:rPr lang="en-US" sz="3200" b="0" i="0" spc="352" dirty="0">
                  <a:solidFill>
                    <a:srgbClr val="000000"/>
                  </a:solidFill>
                  <a:latin typeface="Montserrat"/>
                </a:rPr>
                <a:t>PRESENTS</a:t>
              </a:r>
            </a:p>
          </p:txBody>
        </p:sp>
        <p:sp>
          <p:nvSpPr>
            <p:cNvPr id="7" name="TextBox 7"/>
            <p:cNvSpPr txBox="1"/>
            <p:nvPr/>
          </p:nvSpPr>
          <p:spPr>
            <a:xfrm>
              <a:off x="0" y="1012038"/>
              <a:ext cx="18412733" cy="1917065"/>
            </a:xfrm>
            <a:prstGeom prst="rect">
              <a:avLst/>
            </a:prstGeom>
          </p:spPr>
          <p:txBody>
            <a:bodyPr lIns="0" tIns="0" rIns="0" bIns="0" rtlCol="0" anchor="t">
              <a:spAutoFit/>
            </a:bodyPr>
            <a:lstStyle/>
            <a:p>
              <a:pPr>
                <a:lnSpc>
                  <a:spcPts val="10800"/>
                </a:lnSpc>
              </a:pPr>
              <a:r>
                <a:rPr lang="en-US" sz="10000" b="1" i="0" spc="700" dirty="0">
                  <a:solidFill>
                    <a:srgbClr val="FF914D"/>
                  </a:solidFill>
                  <a:latin typeface="Montserrat"/>
                </a:rPr>
                <a:t>BREAD ROLLS</a:t>
              </a:r>
            </a:p>
          </p:txBody>
        </p:sp>
        <p:sp>
          <p:nvSpPr>
            <p:cNvPr id="8" name="TextBox 8"/>
            <p:cNvSpPr txBox="1"/>
            <p:nvPr/>
          </p:nvSpPr>
          <p:spPr>
            <a:xfrm>
              <a:off x="0" y="3313993"/>
              <a:ext cx="18412733" cy="622723"/>
            </a:xfrm>
            <a:prstGeom prst="rect">
              <a:avLst/>
            </a:prstGeom>
          </p:spPr>
          <p:txBody>
            <a:bodyPr lIns="0" tIns="0" rIns="0" bIns="0" rtlCol="0" anchor="t">
              <a:spAutoFit/>
            </a:bodyPr>
            <a:lstStyle/>
            <a:p>
              <a:pPr>
                <a:lnSpc>
                  <a:spcPts val="3919"/>
                </a:lnSpc>
              </a:pPr>
              <a:r>
                <a:rPr lang="en-US" sz="2800" b="0" i="0" spc="196">
                  <a:solidFill>
                    <a:srgbClr val="000000"/>
                  </a:solidFill>
                  <a:latin typeface="Montserrat"/>
                </a:rPr>
                <a:t>EMPOWERMENT TECHNOLOGIES</a:t>
              </a:r>
            </a:p>
          </p:txBody>
        </p:sp>
      </p:grpSp>
      <p:sp>
        <p:nvSpPr>
          <p:cNvPr id="9" name="AutoShape 9"/>
          <p:cNvSpPr/>
          <p:nvPr/>
        </p:nvSpPr>
        <p:spPr>
          <a:xfrm>
            <a:off x="16271542" y="3100488"/>
            <a:ext cx="2016458" cy="290412"/>
          </a:xfrm>
          <a:prstGeom prst="rect">
            <a:avLst/>
          </a:prstGeom>
          <a:solidFill>
            <a:srgbClr val="FF914D"/>
          </a:solid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20555" y="1016318"/>
            <a:ext cx="14246893" cy="923925"/>
          </a:xfrm>
          <a:prstGeom prst="rect">
            <a:avLst/>
          </a:prstGeom>
        </p:spPr>
        <p:txBody>
          <a:bodyPr lIns="0" tIns="0" rIns="0" bIns="0" rtlCol="0" anchor="t">
            <a:spAutoFit/>
          </a:bodyPr>
          <a:lstStyle/>
          <a:p>
            <a:pPr algn="ctr">
              <a:lnSpc>
                <a:spcPts val="7200"/>
              </a:lnSpc>
            </a:pPr>
            <a:r>
              <a:rPr lang="en-US" sz="6000" b="1" i="0" spc="60" dirty="0">
                <a:solidFill>
                  <a:srgbClr val="000000"/>
                </a:solidFill>
                <a:latin typeface="Montserrat"/>
              </a:rPr>
              <a:t>Common Sense Procedure</a:t>
            </a:r>
          </a:p>
        </p:txBody>
      </p:sp>
      <p:sp>
        <p:nvSpPr>
          <p:cNvPr id="3" name="TextBox 3"/>
          <p:cNvSpPr txBox="1"/>
          <p:nvPr/>
        </p:nvSpPr>
        <p:spPr>
          <a:xfrm>
            <a:off x="2020552" y="2366433"/>
            <a:ext cx="14246895" cy="614680"/>
          </a:xfrm>
          <a:prstGeom prst="rect">
            <a:avLst/>
          </a:prstGeom>
        </p:spPr>
        <p:txBody>
          <a:bodyPr lIns="0" tIns="0" rIns="0" bIns="0" rtlCol="0" anchor="t">
            <a:spAutoFit/>
          </a:bodyPr>
          <a:lstStyle/>
          <a:p>
            <a:pPr algn="ctr">
              <a:lnSpc>
                <a:spcPts val="4940"/>
              </a:lnSpc>
            </a:pPr>
            <a:r>
              <a:rPr lang="en-US" sz="3800" b="1" i="0" spc="266" dirty="0">
                <a:solidFill>
                  <a:srgbClr val="FF6712"/>
                </a:solidFill>
                <a:latin typeface="Montserrat"/>
              </a:rPr>
              <a:t>Direct to the point.</a:t>
            </a:r>
          </a:p>
        </p:txBody>
      </p:sp>
      <p:sp>
        <p:nvSpPr>
          <p:cNvPr id="4" name="AutoShape 4"/>
          <p:cNvSpPr/>
          <p:nvPr/>
        </p:nvSpPr>
        <p:spPr>
          <a:xfrm>
            <a:off x="0" y="4319363"/>
            <a:ext cx="18288000" cy="110481"/>
          </a:xfrm>
          <a:prstGeom prst="rect">
            <a:avLst/>
          </a:prstGeom>
          <a:solidFill>
            <a:srgbClr val="FF6712"/>
          </a:solidFill>
        </p:spPr>
      </p:sp>
      <p:grpSp>
        <p:nvGrpSpPr>
          <p:cNvPr id="5" name="Group 5"/>
          <p:cNvGrpSpPr/>
          <p:nvPr/>
        </p:nvGrpSpPr>
        <p:grpSpPr>
          <a:xfrm>
            <a:off x="0" y="4364948"/>
            <a:ext cx="3788630" cy="3752292"/>
            <a:chOff x="0" y="0"/>
            <a:chExt cx="5051507" cy="5003057"/>
          </a:xfrm>
        </p:grpSpPr>
        <p:sp>
          <p:nvSpPr>
            <p:cNvPr id="6" name="TextBox 6"/>
            <p:cNvSpPr txBox="1"/>
            <p:nvPr/>
          </p:nvSpPr>
          <p:spPr>
            <a:xfrm>
              <a:off x="0" y="2050389"/>
              <a:ext cx="5051507" cy="2042160"/>
            </a:xfrm>
            <a:prstGeom prst="rect">
              <a:avLst/>
            </a:prstGeom>
          </p:spPr>
          <p:txBody>
            <a:bodyPr lIns="0" tIns="0" rIns="0" bIns="0" rtlCol="0" anchor="t">
              <a:spAutoFit/>
            </a:bodyPr>
            <a:lstStyle/>
            <a:p>
              <a:pPr algn="ctr">
                <a:lnSpc>
                  <a:spcPts val="4079"/>
                </a:lnSpc>
              </a:pPr>
              <a:r>
                <a:rPr lang="en-US" sz="3400" b="0" i="0" spc="170" dirty="0">
                  <a:solidFill>
                    <a:srgbClr val="000000"/>
                  </a:solidFill>
                  <a:latin typeface="Montserrat"/>
                </a:rPr>
                <a:t>FLATTEN THE BREAD WITH ROLLING PIN</a:t>
              </a:r>
            </a:p>
          </p:txBody>
        </p:sp>
        <p:sp>
          <p:nvSpPr>
            <p:cNvPr id="7" name="TextBox 7"/>
            <p:cNvSpPr txBox="1"/>
            <p:nvPr/>
          </p:nvSpPr>
          <p:spPr>
            <a:xfrm>
              <a:off x="0" y="4408697"/>
              <a:ext cx="5051507" cy="594360"/>
            </a:xfrm>
            <a:prstGeom prst="rect">
              <a:avLst/>
            </a:prstGeom>
          </p:spPr>
          <p:txBody>
            <a:bodyPr lIns="0" tIns="0" rIns="0" bIns="0" rtlCol="0" anchor="t">
              <a:spAutoFit/>
            </a:bodyPr>
            <a:lstStyle/>
            <a:p>
              <a:pPr algn="ctr">
                <a:lnSpc>
                  <a:spcPts val="3900"/>
                </a:lnSpc>
              </a:pPr>
              <a:endParaRPr/>
            </a:p>
          </p:txBody>
        </p:sp>
        <p:grpSp>
          <p:nvGrpSpPr>
            <p:cNvPr id="8" name="Group 8"/>
            <p:cNvGrpSpPr/>
            <p:nvPr/>
          </p:nvGrpSpPr>
          <p:grpSpPr>
            <a:xfrm rot="5400000">
              <a:off x="1793979" y="482096"/>
              <a:ext cx="1463549" cy="499358"/>
              <a:chOff x="0" y="0"/>
              <a:chExt cx="1488878" cy="508000"/>
            </a:xfrm>
          </p:grpSpPr>
          <p:sp>
            <p:nvSpPr>
              <p:cNvPr id="9" name="Freeform 9"/>
              <p:cNvSpPr/>
              <p:nvPr/>
            </p:nvSpPr>
            <p:spPr>
              <a:xfrm>
                <a:off x="0" y="49530"/>
                <a:ext cx="1488878" cy="408940"/>
              </a:xfrm>
              <a:custGeom>
                <a:avLst/>
                <a:gdLst/>
                <a:ahLst/>
                <a:cxnLst/>
                <a:rect l="l" t="t" r="r" b="b"/>
                <a:pathLst>
                  <a:path w="1488878" h="408940">
                    <a:moveTo>
                      <a:pt x="1283138" y="0"/>
                    </a:moveTo>
                    <a:cubicBezTo>
                      <a:pt x="1182808" y="0"/>
                      <a:pt x="1100258" y="72390"/>
                      <a:pt x="1081208" y="166370"/>
                    </a:cubicBezTo>
                    <a:lnTo>
                      <a:pt x="0" y="166370"/>
                    </a:lnTo>
                    <a:lnTo>
                      <a:pt x="0" y="242570"/>
                    </a:lnTo>
                    <a:lnTo>
                      <a:pt x="1082478" y="242570"/>
                    </a:lnTo>
                    <a:cubicBezTo>
                      <a:pt x="1100258" y="337820"/>
                      <a:pt x="1184078" y="408940"/>
                      <a:pt x="1284408" y="408940"/>
                    </a:cubicBezTo>
                    <a:cubicBezTo>
                      <a:pt x="1397438" y="408940"/>
                      <a:pt x="1488878" y="317500"/>
                      <a:pt x="1488878" y="204470"/>
                    </a:cubicBezTo>
                    <a:cubicBezTo>
                      <a:pt x="1488878" y="91440"/>
                      <a:pt x="1397438" y="0"/>
                      <a:pt x="1283138" y="0"/>
                    </a:cubicBezTo>
                    <a:close/>
                  </a:path>
                </a:pathLst>
              </a:custGeom>
              <a:solidFill>
                <a:srgbClr val="FF6712"/>
              </a:solidFill>
            </p:spPr>
          </p:sp>
        </p:grpSp>
      </p:grpSp>
      <p:grpSp>
        <p:nvGrpSpPr>
          <p:cNvPr id="10" name="Group 10"/>
          <p:cNvGrpSpPr/>
          <p:nvPr/>
        </p:nvGrpSpPr>
        <p:grpSpPr>
          <a:xfrm>
            <a:off x="11090683" y="4410532"/>
            <a:ext cx="3788630" cy="3241752"/>
            <a:chOff x="0" y="0"/>
            <a:chExt cx="5051507" cy="4322337"/>
          </a:xfrm>
        </p:grpSpPr>
        <p:sp>
          <p:nvSpPr>
            <p:cNvPr id="11" name="TextBox 11"/>
            <p:cNvSpPr txBox="1"/>
            <p:nvPr/>
          </p:nvSpPr>
          <p:spPr>
            <a:xfrm>
              <a:off x="0" y="2050389"/>
              <a:ext cx="5051507" cy="136144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DIP IN WHISKED EGG</a:t>
              </a:r>
            </a:p>
          </p:txBody>
        </p:sp>
        <p:sp>
          <p:nvSpPr>
            <p:cNvPr id="12" name="TextBox 12"/>
            <p:cNvSpPr txBox="1"/>
            <p:nvPr/>
          </p:nvSpPr>
          <p:spPr>
            <a:xfrm>
              <a:off x="0" y="3727977"/>
              <a:ext cx="5051507" cy="594360"/>
            </a:xfrm>
            <a:prstGeom prst="rect">
              <a:avLst/>
            </a:prstGeom>
          </p:spPr>
          <p:txBody>
            <a:bodyPr lIns="0" tIns="0" rIns="0" bIns="0" rtlCol="0" anchor="t">
              <a:spAutoFit/>
            </a:bodyPr>
            <a:lstStyle/>
            <a:p>
              <a:pPr algn="ctr">
                <a:lnSpc>
                  <a:spcPts val="3900"/>
                </a:lnSpc>
              </a:pPr>
              <a:endParaRPr/>
            </a:p>
          </p:txBody>
        </p:sp>
        <p:grpSp>
          <p:nvGrpSpPr>
            <p:cNvPr id="13" name="Group 13"/>
            <p:cNvGrpSpPr/>
            <p:nvPr/>
          </p:nvGrpSpPr>
          <p:grpSpPr>
            <a:xfrm rot="5400000">
              <a:off x="1793979" y="482096"/>
              <a:ext cx="1463549" cy="499358"/>
              <a:chOff x="0" y="0"/>
              <a:chExt cx="1488878" cy="508000"/>
            </a:xfrm>
          </p:grpSpPr>
          <p:sp>
            <p:nvSpPr>
              <p:cNvPr id="14" name="Freeform 14"/>
              <p:cNvSpPr/>
              <p:nvPr/>
            </p:nvSpPr>
            <p:spPr>
              <a:xfrm>
                <a:off x="0" y="49530"/>
                <a:ext cx="1488878" cy="408940"/>
              </a:xfrm>
              <a:custGeom>
                <a:avLst/>
                <a:gdLst/>
                <a:ahLst/>
                <a:cxnLst/>
                <a:rect l="l" t="t" r="r" b="b"/>
                <a:pathLst>
                  <a:path w="1488878" h="408940">
                    <a:moveTo>
                      <a:pt x="1283138" y="0"/>
                    </a:moveTo>
                    <a:cubicBezTo>
                      <a:pt x="1182808" y="0"/>
                      <a:pt x="1100258" y="72390"/>
                      <a:pt x="1081208" y="166370"/>
                    </a:cubicBezTo>
                    <a:lnTo>
                      <a:pt x="0" y="166370"/>
                    </a:lnTo>
                    <a:lnTo>
                      <a:pt x="0" y="242570"/>
                    </a:lnTo>
                    <a:lnTo>
                      <a:pt x="1082478" y="242570"/>
                    </a:lnTo>
                    <a:cubicBezTo>
                      <a:pt x="1100258" y="337820"/>
                      <a:pt x="1184078" y="408940"/>
                      <a:pt x="1284408" y="408940"/>
                    </a:cubicBezTo>
                    <a:cubicBezTo>
                      <a:pt x="1397438" y="408940"/>
                      <a:pt x="1488878" y="317500"/>
                      <a:pt x="1488878" y="204470"/>
                    </a:cubicBezTo>
                    <a:cubicBezTo>
                      <a:pt x="1488878" y="91440"/>
                      <a:pt x="1397438" y="0"/>
                      <a:pt x="1283138" y="0"/>
                    </a:cubicBezTo>
                    <a:close/>
                  </a:path>
                </a:pathLst>
              </a:custGeom>
              <a:solidFill>
                <a:srgbClr val="FF6712"/>
              </a:solidFill>
            </p:spPr>
          </p:sp>
        </p:grpSp>
      </p:grpSp>
      <p:grpSp>
        <p:nvGrpSpPr>
          <p:cNvPr id="15" name="Group 15"/>
          <p:cNvGrpSpPr/>
          <p:nvPr/>
        </p:nvGrpSpPr>
        <p:grpSpPr>
          <a:xfrm>
            <a:off x="3513423" y="4319364"/>
            <a:ext cx="3788630" cy="4262833"/>
            <a:chOff x="0" y="0"/>
            <a:chExt cx="5051507" cy="5683777"/>
          </a:xfrm>
        </p:grpSpPr>
        <p:sp>
          <p:nvSpPr>
            <p:cNvPr id="16" name="TextBox 16"/>
            <p:cNvSpPr txBox="1"/>
            <p:nvPr/>
          </p:nvSpPr>
          <p:spPr>
            <a:xfrm>
              <a:off x="0" y="2050389"/>
              <a:ext cx="5051507" cy="272288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SPREAD TOMATO SAUCE AT THE TOP</a:t>
              </a:r>
            </a:p>
          </p:txBody>
        </p:sp>
        <p:sp>
          <p:nvSpPr>
            <p:cNvPr id="17" name="TextBox 17"/>
            <p:cNvSpPr txBox="1"/>
            <p:nvPr/>
          </p:nvSpPr>
          <p:spPr>
            <a:xfrm>
              <a:off x="0" y="5089417"/>
              <a:ext cx="5051507" cy="594360"/>
            </a:xfrm>
            <a:prstGeom prst="rect">
              <a:avLst/>
            </a:prstGeom>
          </p:spPr>
          <p:txBody>
            <a:bodyPr lIns="0" tIns="0" rIns="0" bIns="0" rtlCol="0" anchor="t">
              <a:spAutoFit/>
            </a:bodyPr>
            <a:lstStyle/>
            <a:p>
              <a:pPr algn="ctr">
                <a:lnSpc>
                  <a:spcPts val="3900"/>
                </a:lnSpc>
              </a:pPr>
              <a:endParaRPr/>
            </a:p>
          </p:txBody>
        </p:sp>
        <p:grpSp>
          <p:nvGrpSpPr>
            <p:cNvPr id="18" name="Group 18"/>
            <p:cNvGrpSpPr/>
            <p:nvPr/>
          </p:nvGrpSpPr>
          <p:grpSpPr>
            <a:xfrm rot="5400000">
              <a:off x="1793979" y="482096"/>
              <a:ext cx="1463549" cy="499358"/>
              <a:chOff x="0" y="0"/>
              <a:chExt cx="1488878" cy="508000"/>
            </a:xfrm>
          </p:grpSpPr>
          <p:sp>
            <p:nvSpPr>
              <p:cNvPr id="19" name="Freeform 19"/>
              <p:cNvSpPr/>
              <p:nvPr/>
            </p:nvSpPr>
            <p:spPr>
              <a:xfrm>
                <a:off x="0" y="49530"/>
                <a:ext cx="1488878" cy="408940"/>
              </a:xfrm>
              <a:custGeom>
                <a:avLst/>
                <a:gdLst/>
                <a:ahLst/>
                <a:cxnLst/>
                <a:rect l="l" t="t" r="r" b="b"/>
                <a:pathLst>
                  <a:path w="1488878" h="408940">
                    <a:moveTo>
                      <a:pt x="1283138" y="0"/>
                    </a:moveTo>
                    <a:cubicBezTo>
                      <a:pt x="1182808" y="0"/>
                      <a:pt x="1100258" y="72390"/>
                      <a:pt x="1081208" y="166370"/>
                    </a:cubicBezTo>
                    <a:lnTo>
                      <a:pt x="0" y="166370"/>
                    </a:lnTo>
                    <a:lnTo>
                      <a:pt x="0" y="242570"/>
                    </a:lnTo>
                    <a:lnTo>
                      <a:pt x="1082478" y="242570"/>
                    </a:lnTo>
                    <a:cubicBezTo>
                      <a:pt x="1100258" y="337820"/>
                      <a:pt x="1184078" y="408940"/>
                      <a:pt x="1284408" y="408940"/>
                    </a:cubicBezTo>
                    <a:cubicBezTo>
                      <a:pt x="1397438" y="408940"/>
                      <a:pt x="1488878" y="317500"/>
                      <a:pt x="1488878" y="204470"/>
                    </a:cubicBezTo>
                    <a:cubicBezTo>
                      <a:pt x="1488878" y="91440"/>
                      <a:pt x="1397438" y="0"/>
                      <a:pt x="1283138" y="0"/>
                    </a:cubicBezTo>
                    <a:close/>
                  </a:path>
                </a:pathLst>
              </a:custGeom>
              <a:solidFill>
                <a:srgbClr val="FF6712"/>
              </a:solidFill>
            </p:spPr>
          </p:sp>
        </p:grpSp>
      </p:grpSp>
      <p:grpSp>
        <p:nvGrpSpPr>
          <p:cNvPr id="20" name="Group 20"/>
          <p:cNvGrpSpPr/>
          <p:nvPr/>
        </p:nvGrpSpPr>
        <p:grpSpPr>
          <a:xfrm>
            <a:off x="7302053" y="4364948"/>
            <a:ext cx="3788630" cy="3752292"/>
            <a:chOff x="0" y="0"/>
            <a:chExt cx="5051507" cy="5003057"/>
          </a:xfrm>
        </p:grpSpPr>
        <p:sp>
          <p:nvSpPr>
            <p:cNvPr id="21" name="TextBox 21"/>
            <p:cNvSpPr txBox="1"/>
            <p:nvPr/>
          </p:nvSpPr>
          <p:spPr>
            <a:xfrm>
              <a:off x="0" y="2050389"/>
              <a:ext cx="5051507" cy="204216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PUT HAM &amp; HOT DOG, THEN ROLL TO SEAL</a:t>
              </a:r>
            </a:p>
          </p:txBody>
        </p:sp>
        <p:sp>
          <p:nvSpPr>
            <p:cNvPr id="22" name="TextBox 22"/>
            <p:cNvSpPr txBox="1"/>
            <p:nvPr/>
          </p:nvSpPr>
          <p:spPr>
            <a:xfrm>
              <a:off x="0" y="4408697"/>
              <a:ext cx="5051507" cy="594360"/>
            </a:xfrm>
            <a:prstGeom prst="rect">
              <a:avLst/>
            </a:prstGeom>
          </p:spPr>
          <p:txBody>
            <a:bodyPr lIns="0" tIns="0" rIns="0" bIns="0" rtlCol="0" anchor="t">
              <a:spAutoFit/>
            </a:bodyPr>
            <a:lstStyle/>
            <a:p>
              <a:pPr algn="ctr">
                <a:lnSpc>
                  <a:spcPts val="3900"/>
                </a:lnSpc>
              </a:pPr>
              <a:endParaRPr/>
            </a:p>
          </p:txBody>
        </p:sp>
        <p:grpSp>
          <p:nvGrpSpPr>
            <p:cNvPr id="23" name="Group 23"/>
            <p:cNvGrpSpPr/>
            <p:nvPr/>
          </p:nvGrpSpPr>
          <p:grpSpPr>
            <a:xfrm rot="5400000">
              <a:off x="1793979" y="482096"/>
              <a:ext cx="1463549" cy="499358"/>
              <a:chOff x="0" y="0"/>
              <a:chExt cx="1488878" cy="508000"/>
            </a:xfrm>
          </p:grpSpPr>
          <p:sp>
            <p:nvSpPr>
              <p:cNvPr id="24" name="Freeform 24"/>
              <p:cNvSpPr/>
              <p:nvPr/>
            </p:nvSpPr>
            <p:spPr>
              <a:xfrm>
                <a:off x="0" y="49530"/>
                <a:ext cx="1488878" cy="408940"/>
              </a:xfrm>
              <a:custGeom>
                <a:avLst/>
                <a:gdLst/>
                <a:ahLst/>
                <a:cxnLst/>
                <a:rect l="l" t="t" r="r" b="b"/>
                <a:pathLst>
                  <a:path w="1488878" h="408940">
                    <a:moveTo>
                      <a:pt x="1283138" y="0"/>
                    </a:moveTo>
                    <a:cubicBezTo>
                      <a:pt x="1182808" y="0"/>
                      <a:pt x="1100258" y="72390"/>
                      <a:pt x="1081208" y="166370"/>
                    </a:cubicBezTo>
                    <a:lnTo>
                      <a:pt x="0" y="166370"/>
                    </a:lnTo>
                    <a:lnTo>
                      <a:pt x="0" y="242570"/>
                    </a:lnTo>
                    <a:lnTo>
                      <a:pt x="1082478" y="242570"/>
                    </a:lnTo>
                    <a:cubicBezTo>
                      <a:pt x="1100258" y="337820"/>
                      <a:pt x="1184078" y="408940"/>
                      <a:pt x="1284408" y="408940"/>
                    </a:cubicBezTo>
                    <a:cubicBezTo>
                      <a:pt x="1397438" y="408940"/>
                      <a:pt x="1488878" y="317500"/>
                      <a:pt x="1488878" y="204470"/>
                    </a:cubicBezTo>
                    <a:cubicBezTo>
                      <a:pt x="1488878" y="91440"/>
                      <a:pt x="1397438" y="0"/>
                      <a:pt x="1283138" y="0"/>
                    </a:cubicBezTo>
                    <a:close/>
                  </a:path>
                </a:pathLst>
              </a:custGeom>
              <a:solidFill>
                <a:srgbClr val="FF6712"/>
              </a:solidFill>
            </p:spPr>
          </p:sp>
        </p:grpSp>
      </p:grpSp>
      <p:grpSp>
        <p:nvGrpSpPr>
          <p:cNvPr id="25" name="Group 25"/>
          <p:cNvGrpSpPr/>
          <p:nvPr/>
        </p:nvGrpSpPr>
        <p:grpSpPr>
          <a:xfrm>
            <a:off x="14499370" y="4319364"/>
            <a:ext cx="3788630" cy="3241752"/>
            <a:chOff x="0" y="0"/>
            <a:chExt cx="5051507" cy="4322337"/>
          </a:xfrm>
        </p:grpSpPr>
        <p:sp>
          <p:nvSpPr>
            <p:cNvPr id="26" name="TextBox 26"/>
            <p:cNvSpPr txBox="1"/>
            <p:nvPr/>
          </p:nvSpPr>
          <p:spPr>
            <a:xfrm>
              <a:off x="0" y="2050389"/>
              <a:ext cx="5051507" cy="1361440"/>
            </a:xfrm>
            <a:prstGeom prst="rect">
              <a:avLst/>
            </a:prstGeom>
          </p:spPr>
          <p:txBody>
            <a:bodyPr lIns="0" tIns="0" rIns="0" bIns="0" rtlCol="0" anchor="t">
              <a:spAutoFit/>
            </a:bodyPr>
            <a:lstStyle/>
            <a:p>
              <a:pPr algn="ctr">
                <a:lnSpc>
                  <a:spcPts val="4079"/>
                </a:lnSpc>
              </a:pPr>
              <a:r>
                <a:rPr lang="en-US" sz="3400" b="0" i="0" spc="170" dirty="0">
                  <a:solidFill>
                    <a:srgbClr val="000000"/>
                  </a:solidFill>
                  <a:latin typeface="Montserrat"/>
                </a:rPr>
                <a:t>DIP IN BREAD CRUMBS</a:t>
              </a:r>
            </a:p>
          </p:txBody>
        </p:sp>
        <p:sp>
          <p:nvSpPr>
            <p:cNvPr id="27" name="TextBox 27"/>
            <p:cNvSpPr txBox="1"/>
            <p:nvPr/>
          </p:nvSpPr>
          <p:spPr>
            <a:xfrm>
              <a:off x="0" y="3727977"/>
              <a:ext cx="5051507" cy="594360"/>
            </a:xfrm>
            <a:prstGeom prst="rect">
              <a:avLst/>
            </a:prstGeom>
          </p:spPr>
          <p:txBody>
            <a:bodyPr lIns="0" tIns="0" rIns="0" bIns="0" rtlCol="0" anchor="t">
              <a:spAutoFit/>
            </a:bodyPr>
            <a:lstStyle/>
            <a:p>
              <a:pPr algn="ctr">
                <a:lnSpc>
                  <a:spcPts val="3900"/>
                </a:lnSpc>
              </a:pPr>
              <a:endParaRPr/>
            </a:p>
          </p:txBody>
        </p:sp>
        <p:grpSp>
          <p:nvGrpSpPr>
            <p:cNvPr id="28" name="Group 28"/>
            <p:cNvGrpSpPr/>
            <p:nvPr/>
          </p:nvGrpSpPr>
          <p:grpSpPr>
            <a:xfrm rot="5400000">
              <a:off x="1793979" y="482096"/>
              <a:ext cx="1463549" cy="499358"/>
              <a:chOff x="0" y="0"/>
              <a:chExt cx="1488878" cy="508000"/>
            </a:xfrm>
          </p:grpSpPr>
          <p:sp>
            <p:nvSpPr>
              <p:cNvPr id="29" name="Freeform 29"/>
              <p:cNvSpPr/>
              <p:nvPr/>
            </p:nvSpPr>
            <p:spPr>
              <a:xfrm>
                <a:off x="0" y="49530"/>
                <a:ext cx="1488878" cy="408940"/>
              </a:xfrm>
              <a:custGeom>
                <a:avLst/>
                <a:gdLst/>
                <a:ahLst/>
                <a:cxnLst/>
                <a:rect l="l" t="t" r="r" b="b"/>
                <a:pathLst>
                  <a:path w="1488878" h="408940">
                    <a:moveTo>
                      <a:pt x="1283138" y="0"/>
                    </a:moveTo>
                    <a:cubicBezTo>
                      <a:pt x="1182808" y="0"/>
                      <a:pt x="1100258" y="72390"/>
                      <a:pt x="1081208" y="166370"/>
                    </a:cubicBezTo>
                    <a:lnTo>
                      <a:pt x="0" y="166370"/>
                    </a:lnTo>
                    <a:lnTo>
                      <a:pt x="0" y="242570"/>
                    </a:lnTo>
                    <a:lnTo>
                      <a:pt x="1082478" y="242570"/>
                    </a:lnTo>
                    <a:cubicBezTo>
                      <a:pt x="1100258" y="337820"/>
                      <a:pt x="1184078" y="408940"/>
                      <a:pt x="1284408" y="408940"/>
                    </a:cubicBezTo>
                    <a:cubicBezTo>
                      <a:pt x="1397438" y="408940"/>
                      <a:pt x="1488878" y="317500"/>
                      <a:pt x="1488878" y="204470"/>
                    </a:cubicBezTo>
                    <a:cubicBezTo>
                      <a:pt x="1488878" y="91440"/>
                      <a:pt x="1397438" y="0"/>
                      <a:pt x="1283138" y="0"/>
                    </a:cubicBezTo>
                    <a:close/>
                  </a:path>
                </a:pathLst>
              </a:custGeom>
              <a:solidFill>
                <a:srgbClr val="FF6712"/>
              </a:solidFill>
            </p:spPr>
          </p:sp>
        </p:grpSp>
      </p:grpSp>
      <p:sp>
        <p:nvSpPr>
          <p:cNvPr id="30" name="TextBox 30"/>
          <p:cNvSpPr txBox="1"/>
          <p:nvPr/>
        </p:nvSpPr>
        <p:spPr>
          <a:xfrm>
            <a:off x="2146789" y="8479155"/>
            <a:ext cx="14246895" cy="779145"/>
          </a:xfrm>
          <a:prstGeom prst="rect">
            <a:avLst/>
          </a:prstGeom>
        </p:spPr>
        <p:txBody>
          <a:bodyPr lIns="0" tIns="0" rIns="0" bIns="0" rtlCol="0" anchor="t">
            <a:spAutoFit/>
          </a:bodyPr>
          <a:lstStyle/>
          <a:p>
            <a:pPr algn="ctr">
              <a:lnSpc>
                <a:spcPts val="6240"/>
              </a:lnSpc>
            </a:pPr>
            <a:r>
              <a:rPr lang="en-US" sz="4800" b="1" i="0" spc="336" dirty="0">
                <a:solidFill>
                  <a:srgbClr val="FF6712"/>
                </a:solidFill>
                <a:latin typeface="Montserrat"/>
              </a:rPr>
              <a:t>Then deep fry!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anim calcmode="lin" valueType="num">
                                      <p:cBhvr>
                                        <p:cTn id="16" dur="500" fill="hold"/>
                                        <p:tgtEl>
                                          <p:spTgt spid="2"/>
                                        </p:tgtEl>
                                        <p:attrNameLst>
                                          <p:attrName>ppt_x</p:attrName>
                                        </p:attrNameLst>
                                      </p:cBhvr>
                                      <p:tavLst>
                                        <p:tav tm="0">
                                          <p:val>
                                            <p:strVal val="#ppt_x"/>
                                          </p:val>
                                        </p:tav>
                                        <p:tav tm="100000">
                                          <p:val>
                                            <p:strVal val="#ppt_x"/>
                                          </p:val>
                                        </p:tav>
                                      </p:tavLst>
                                    </p:anim>
                                    <p:anim calcmode="lin" valueType="num">
                                      <p:cBhvr>
                                        <p:cTn id="17" dur="5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nodeType="afterEffect">
                                  <p:stCondLst>
                                    <p:cond delay="400"/>
                                  </p:stCondLst>
                                  <p:childTnLst>
                                    <p:set>
                                      <p:cBhvr>
                                        <p:cTn id="23" dur="1" fill="hold">
                                          <p:stCondLst>
                                            <p:cond delay="0"/>
                                          </p:stCondLst>
                                        </p:cTn>
                                        <p:tgtEl>
                                          <p:spTgt spid="15"/>
                                        </p:tgtEl>
                                        <p:attrNameLst>
                                          <p:attrName>style.visibility</p:attrName>
                                        </p:attrNameLst>
                                      </p:cBhvr>
                                      <p:to>
                                        <p:strVal val="visible"/>
                                      </p:to>
                                    </p:set>
                                  </p:childTnLst>
                                </p:cTn>
                              </p:par>
                            </p:childTnLst>
                          </p:cTn>
                        </p:par>
                        <p:par>
                          <p:cTn id="24" fill="hold">
                            <p:stCondLst>
                              <p:cond delay="900"/>
                            </p:stCondLst>
                            <p:childTnLst>
                              <p:par>
                                <p:cTn id="25" presetID="1" presetClass="entr" presetSubtype="0" fill="hold" nodeType="afterEffect">
                                  <p:stCondLst>
                                    <p:cond delay="30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1200"/>
                            </p:stCondLst>
                            <p:childTnLst>
                              <p:par>
                                <p:cTn id="28" presetID="1" presetClass="entr" presetSubtype="0" fill="hold" nodeType="afterEffect">
                                  <p:stCondLst>
                                    <p:cond delay="300"/>
                                  </p:stCondLst>
                                  <p:childTnLst>
                                    <p:set>
                                      <p:cBhvr>
                                        <p:cTn id="29" dur="1" fill="hold">
                                          <p:stCondLst>
                                            <p:cond delay="0"/>
                                          </p:stCondLst>
                                        </p:cTn>
                                        <p:tgtEl>
                                          <p:spTgt spid="10"/>
                                        </p:tgtEl>
                                        <p:attrNameLst>
                                          <p:attrName>style.visibility</p:attrName>
                                        </p:attrNameLst>
                                      </p:cBhvr>
                                      <p:to>
                                        <p:strVal val="visible"/>
                                      </p:to>
                                    </p:set>
                                  </p:childTnLst>
                                </p:cTn>
                              </p:par>
                            </p:childTnLst>
                          </p:cTn>
                        </p:par>
                        <p:par>
                          <p:cTn id="30" fill="hold">
                            <p:stCondLst>
                              <p:cond delay="1500"/>
                            </p:stCondLst>
                            <p:childTnLst>
                              <p:par>
                                <p:cTn id="31" presetID="1" presetClass="entr" presetSubtype="0" fill="hold" nodeType="afterEffect">
                                  <p:stCondLst>
                                    <p:cond delay="400"/>
                                  </p:stCondLst>
                                  <p:childTnLst>
                                    <p:set>
                                      <p:cBhvr>
                                        <p:cTn id="32" dur="1" fill="hold">
                                          <p:stCondLst>
                                            <p:cond delay="0"/>
                                          </p:stCondLst>
                                        </p:cTn>
                                        <p:tgtEl>
                                          <p:spTgt spid="25"/>
                                        </p:tgtEl>
                                        <p:attrNameLst>
                                          <p:attrName>style.visibility</p:attrName>
                                        </p:attrNameLst>
                                      </p:cBhvr>
                                      <p:to>
                                        <p:strVal val="visible"/>
                                      </p:to>
                                    </p:set>
                                  </p:childTnLst>
                                </p:cTn>
                              </p:par>
                            </p:childTnLst>
                          </p:cTn>
                        </p:par>
                        <p:par>
                          <p:cTn id="33" fill="hold">
                            <p:stCondLst>
                              <p:cond delay="1900"/>
                            </p:stCondLst>
                            <p:childTnLst>
                              <p:par>
                                <p:cTn id="34" presetID="1" presetClass="entr" presetSubtype="0" fill="hold" grpId="0" nodeType="afterEffect">
                                  <p:stCondLst>
                                    <p:cond delay="400"/>
                                  </p:stCondLst>
                                  <p:childTnLst>
                                    <p:set>
                                      <p:cBhvr>
                                        <p:cTn id="3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21304" y="1600116"/>
            <a:ext cx="5899298" cy="2620780"/>
            <a:chOff x="0" y="0"/>
            <a:chExt cx="7865731" cy="3494373"/>
          </a:xfrm>
        </p:grpSpPr>
        <p:sp>
          <p:nvSpPr>
            <p:cNvPr id="3" name="TextBox 3"/>
            <p:cNvSpPr txBox="1"/>
            <p:nvPr/>
          </p:nvSpPr>
          <p:spPr>
            <a:xfrm>
              <a:off x="0" y="-38100"/>
              <a:ext cx="7865731" cy="1639993"/>
            </a:xfrm>
            <a:prstGeom prst="rect">
              <a:avLst/>
            </a:prstGeom>
          </p:spPr>
          <p:txBody>
            <a:bodyPr lIns="0" tIns="0" rIns="0" bIns="0" rtlCol="0" anchor="t">
              <a:spAutoFit/>
            </a:bodyPr>
            <a:lstStyle/>
            <a:p>
              <a:pPr algn="l">
                <a:lnSpc>
                  <a:spcPts val="4940"/>
                </a:lnSpc>
              </a:pPr>
              <a:r>
                <a:rPr lang="en-US" sz="3800" b="1" i="0" spc="266">
                  <a:solidFill>
                    <a:srgbClr val="000000"/>
                  </a:solidFill>
                  <a:latin typeface="Montserrat"/>
                </a:rPr>
                <a:t>Quality, Taste &amp; Presentation</a:t>
              </a:r>
            </a:p>
          </p:txBody>
        </p:sp>
        <p:sp>
          <p:nvSpPr>
            <p:cNvPr id="4" name="TextBox 4"/>
            <p:cNvSpPr txBox="1"/>
            <p:nvPr/>
          </p:nvSpPr>
          <p:spPr>
            <a:xfrm>
              <a:off x="0" y="2027523"/>
              <a:ext cx="7865731" cy="1466850"/>
            </a:xfrm>
            <a:prstGeom prst="rect">
              <a:avLst/>
            </a:prstGeom>
          </p:spPr>
          <p:txBody>
            <a:bodyPr lIns="0" tIns="0" rIns="0" bIns="0" rtlCol="0" anchor="t">
              <a:spAutoFit/>
            </a:bodyPr>
            <a:lstStyle/>
            <a:p>
              <a:pPr>
                <a:lnSpc>
                  <a:spcPts val="4500"/>
                </a:lnSpc>
              </a:pPr>
              <a:r>
                <a:rPr lang="en-US" sz="3000" b="0" i="0" spc="30">
                  <a:solidFill>
                    <a:srgbClr val="000000"/>
                  </a:solidFill>
                  <a:latin typeface="Montserrat Light"/>
                </a:rPr>
                <a:t>The average rating with a scale of 1 to 4.</a:t>
              </a:r>
            </a:p>
          </p:txBody>
        </p:sp>
      </p:grpSp>
      <p:sp>
        <p:nvSpPr>
          <p:cNvPr id="5" name="TextBox 5"/>
          <p:cNvSpPr txBox="1"/>
          <p:nvPr/>
        </p:nvSpPr>
        <p:spPr>
          <a:xfrm>
            <a:off x="2414945" y="6300012"/>
            <a:ext cx="5899298" cy="1239520"/>
          </a:xfrm>
          <a:prstGeom prst="rect">
            <a:avLst/>
          </a:prstGeom>
        </p:spPr>
        <p:txBody>
          <a:bodyPr lIns="0" tIns="0" rIns="0" bIns="0" rtlCol="0" anchor="t">
            <a:spAutoFit/>
          </a:bodyPr>
          <a:lstStyle/>
          <a:p>
            <a:pPr algn="r">
              <a:lnSpc>
                <a:spcPts val="4940"/>
              </a:lnSpc>
            </a:pPr>
            <a:r>
              <a:rPr lang="en-US" sz="3800" b="1" i="0" spc="266">
                <a:solidFill>
                  <a:srgbClr val="000000"/>
                </a:solidFill>
                <a:latin typeface="Montserrat"/>
              </a:rPr>
              <a:t>Satisfied? Recommended?</a:t>
            </a:r>
          </a:p>
        </p:txBody>
      </p:sp>
      <p:sp>
        <p:nvSpPr>
          <p:cNvPr id="6" name="TextBox 6"/>
          <p:cNvSpPr txBox="1"/>
          <p:nvPr/>
        </p:nvSpPr>
        <p:spPr>
          <a:xfrm>
            <a:off x="2414945" y="7868212"/>
            <a:ext cx="5899298" cy="552450"/>
          </a:xfrm>
          <a:prstGeom prst="rect">
            <a:avLst/>
          </a:prstGeom>
        </p:spPr>
        <p:txBody>
          <a:bodyPr lIns="0" tIns="0" rIns="0" bIns="0" rtlCol="0" anchor="t">
            <a:spAutoFit/>
          </a:bodyPr>
          <a:lstStyle/>
          <a:p>
            <a:pPr algn="r">
              <a:lnSpc>
                <a:spcPts val="4500"/>
              </a:lnSpc>
            </a:pPr>
            <a:r>
              <a:rPr lang="en-US" sz="3000" b="0" i="0" spc="30">
                <a:solidFill>
                  <a:srgbClr val="000000"/>
                </a:solidFill>
                <a:latin typeface="Montserrat Light"/>
              </a:rPr>
              <a:t>YES OR NO?</a:t>
            </a:r>
          </a:p>
        </p:txBody>
      </p:sp>
      <p:sp>
        <p:nvSpPr>
          <p:cNvPr id="7" name="AutoShape 7"/>
          <p:cNvSpPr/>
          <p:nvPr/>
        </p:nvSpPr>
        <p:spPr>
          <a:xfrm>
            <a:off x="16505042" y="2769846"/>
            <a:ext cx="1782958" cy="350911"/>
          </a:xfrm>
          <a:prstGeom prst="rect">
            <a:avLst/>
          </a:prstGeom>
          <a:solidFill>
            <a:srgbClr val="FF914D"/>
          </a:solidFill>
        </p:spPr>
      </p:sp>
      <p:sp>
        <p:nvSpPr>
          <p:cNvPr id="8" name="AutoShape 8"/>
          <p:cNvSpPr/>
          <p:nvPr/>
        </p:nvSpPr>
        <p:spPr>
          <a:xfrm>
            <a:off x="-1" y="7238728"/>
            <a:ext cx="1823219" cy="300804"/>
          </a:xfrm>
          <a:prstGeom prst="rect">
            <a:avLst/>
          </a:prstGeom>
          <a:solidFill>
            <a:srgbClr val="FF914D"/>
          </a:solidFill>
        </p:spPr>
      </p:sp>
      <p:sp>
        <p:nvSpPr>
          <p:cNvPr id="9" name="TextBox 9"/>
          <p:cNvSpPr txBox="1"/>
          <p:nvPr/>
        </p:nvSpPr>
        <p:spPr>
          <a:xfrm>
            <a:off x="9144000" y="6996480"/>
            <a:ext cx="5069842" cy="2676915"/>
          </a:xfrm>
          <a:prstGeom prst="rect">
            <a:avLst/>
          </a:prstGeom>
        </p:spPr>
        <p:txBody>
          <a:bodyPr lIns="0" tIns="0" rIns="0" bIns="0" rtlCol="0" anchor="t">
            <a:spAutoFit/>
          </a:bodyPr>
          <a:lstStyle/>
          <a:p>
            <a:pPr algn="ctr">
              <a:lnSpc>
                <a:spcPts val="21416"/>
              </a:lnSpc>
            </a:pPr>
            <a:r>
              <a:rPr lang="en-US" sz="16474" b="1" i="0" spc="1153">
                <a:solidFill>
                  <a:srgbClr val="FF914D">
                    <a:alpha val="33725"/>
                  </a:srgbClr>
                </a:solidFill>
                <a:latin typeface="Montserrat"/>
              </a:rPr>
              <a:t>YES</a:t>
            </a:r>
          </a:p>
        </p:txBody>
      </p:sp>
      <p:sp>
        <p:nvSpPr>
          <p:cNvPr id="10" name="TextBox 10"/>
          <p:cNvSpPr txBox="1"/>
          <p:nvPr/>
        </p:nvSpPr>
        <p:spPr>
          <a:xfrm>
            <a:off x="12828799" y="4817721"/>
            <a:ext cx="5459201" cy="2869332"/>
          </a:xfrm>
          <a:prstGeom prst="rect">
            <a:avLst/>
          </a:prstGeom>
        </p:spPr>
        <p:txBody>
          <a:bodyPr lIns="0" tIns="0" rIns="0" bIns="0" rtlCol="0" anchor="t">
            <a:spAutoFit/>
          </a:bodyPr>
          <a:lstStyle/>
          <a:p>
            <a:pPr algn="ctr">
              <a:lnSpc>
                <a:spcPts val="23061"/>
              </a:lnSpc>
            </a:pPr>
            <a:r>
              <a:rPr lang="en-US" sz="17739" b="1" i="0" spc="1241">
                <a:solidFill>
                  <a:srgbClr val="FF6712">
                    <a:alpha val="31765"/>
                  </a:srgbClr>
                </a:solidFill>
                <a:latin typeface="Montserrat"/>
              </a:rPr>
              <a:t>NO</a:t>
            </a:r>
          </a:p>
        </p:txBody>
      </p:sp>
      <p:sp>
        <p:nvSpPr>
          <p:cNvPr id="11" name="TextBox 11"/>
          <p:cNvSpPr txBox="1"/>
          <p:nvPr/>
        </p:nvSpPr>
        <p:spPr>
          <a:xfrm>
            <a:off x="8139650" y="7682865"/>
            <a:ext cx="7078542" cy="1449705"/>
          </a:xfrm>
          <a:prstGeom prst="rect">
            <a:avLst/>
          </a:prstGeom>
        </p:spPr>
        <p:txBody>
          <a:bodyPr lIns="0" tIns="0" rIns="0" bIns="0" rtlCol="0" anchor="t">
            <a:spAutoFit/>
          </a:bodyPr>
          <a:lstStyle/>
          <a:p>
            <a:pPr algn="ctr">
              <a:lnSpc>
                <a:spcPts val="12000"/>
              </a:lnSpc>
            </a:pPr>
            <a:r>
              <a:rPr lang="en-US" sz="8000" b="0" i="0" spc="80">
                <a:solidFill>
                  <a:srgbClr val="000000"/>
                </a:solidFill>
                <a:latin typeface="Montserrat Light"/>
              </a:rPr>
              <a:t> FIFTEEN</a:t>
            </a:r>
          </a:p>
        </p:txBody>
      </p:sp>
      <p:sp>
        <p:nvSpPr>
          <p:cNvPr id="12" name="TextBox 12"/>
          <p:cNvSpPr txBox="1"/>
          <p:nvPr/>
        </p:nvSpPr>
        <p:spPr>
          <a:xfrm>
            <a:off x="13542857" y="5494197"/>
            <a:ext cx="3716443" cy="1449705"/>
          </a:xfrm>
          <a:prstGeom prst="rect">
            <a:avLst/>
          </a:prstGeom>
        </p:spPr>
        <p:txBody>
          <a:bodyPr lIns="0" tIns="0" rIns="0" bIns="0" rtlCol="0" anchor="t">
            <a:spAutoFit/>
          </a:bodyPr>
          <a:lstStyle/>
          <a:p>
            <a:pPr algn="ctr">
              <a:lnSpc>
                <a:spcPts val="12000"/>
              </a:lnSpc>
            </a:pPr>
            <a:r>
              <a:rPr lang="en-US" sz="8000" b="0" i="0" spc="80">
                <a:solidFill>
                  <a:srgbClr val="000000"/>
                </a:solidFill>
                <a:latin typeface="Montserrat Light"/>
              </a:rPr>
              <a:t> ZERO</a:t>
            </a:r>
          </a:p>
        </p:txBody>
      </p:sp>
      <p:sp>
        <p:nvSpPr>
          <p:cNvPr id="13" name="TextBox 13"/>
          <p:cNvSpPr txBox="1"/>
          <p:nvPr/>
        </p:nvSpPr>
        <p:spPr>
          <a:xfrm>
            <a:off x="1028700" y="35098"/>
            <a:ext cx="4343322" cy="2289301"/>
          </a:xfrm>
          <a:prstGeom prst="rect">
            <a:avLst/>
          </a:prstGeom>
        </p:spPr>
        <p:txBody>
          <a:bodyPr lIns="0" tIns="0" rIns="0" bIns="0" rtlCol="0" anchor="t">
            <a:spAutoFit/>
          </a:bodyPr>
          <a:lstStyle/>
          <a:p>
            <a:pPr algn="ctr">
              <a:lnSpc>
                <a:spcPts val="18347"/>
              </a:lnSpc>
            </a:pPr>
            <a:r>
              <a:rPr lang="en-US" sz="14113" b="1" i="0" spc="987">
                <a:solidFill>
                  <a:srgbClr val="FF6712">
                    <a:alpha val="60784"/>
                  </a:srgbClr>
                </a:solidFill>
                <a:latin typeface="Montserrat"/>
              </a:rPr>
              <a:t>3.93</a:t>
            </a:r>
          </a:p>
        </p:txBody>
      </p:sp>
      <p:sp>
        <p:nvSpPr>
          <p:cNvPr id="14" name="TextBox 14"/>
          <p:cNvSpPr txBox="1"/>
          <p:nvPr/>
        </p:nvSpPr>
        <p:spPr>
          <a:xfrm>
            <a:off x="5047965" y="1476291"/>
            <a:ext cx="3920458" cy="2061276"/>
          </a:xfrm>
          <a:prstGeom prst="rect">
            <a:avLst/>
          </a:prstGeom>
        </p:spPr>
        <p:txBody>
          <a:bodyPr lIns="0" tIns="0" rIns="0" bIns="0" rtlCol="0" anchor="t">
            <a:spAutoFit/>
          </a:bodyPr>
          <a:lstStyle/>
          <a:p>
            <a:pPr algn="ctr">
              <a:lnSpc>
                <a:spcPts val="16561"/>
              </a:lnSpc>
            </a:pPr>
            <a:r>
              <a:rPr lang="en-US" sz="12739" b="1" i="0" spc="891">
                <a:solidFill>
                  <a:srgbClr val="FF6712">
                    <a:alpha val="45882"/>
                  </a:srgbClr>
                </a:solidFill>
                <a:latin typeface="Montserrat"/>
              </a:rPr>
              <a:t>3.73</a:t>
            </a:r>
          </a:p>
        </p:txBody>
      </p:sp>
      <p:sp>
        <p:nvSpPr>
          <p:cNvPr id="15" name="TextBox 15"/>
          <p:cNvSpPr txBox="1"/>
          <p:nvPr/>
        </p:nvSpPr>
        <p:spPr>
          <a:xfrm>
            <a:off x="1195018" y="2889240"/>
            <a:ext cx="4900842" cy="2583871"/>
          </a:xfrm>
          <a:prstGeom prst="rect">
            <a:avLst/>
          </a:prstGeom>
        </p:spPr>
        <p:txBody>
          <a:bodyPr lIns="0" tIns="0" rIns="0" bIns="0" rtlCol="0" anchor="t">
            <a:spAutoFit/>
          </a:bodyPr>
          <a:lstStyle/>
          <a:p>
            <a:pPr algn="ctr">
              <a:lnSpc>
                <a:spcPts val="20702"/>
              </a:lnSpc>
            </a:pPr>
            <a:r>
              <a:rPr lang="en-US" sz="15925" b="1" i="0" spc="1114">
                <a:solidFill>
                  <a:srgbClr val="FF6712">
                    <a:alpha val="31765"/>
                  </a:srgbClr>
                </a:solidFill>
                <a:latin typeface="Montserrat"/>
              </a:rPr>
              <a:t>3.67</a:t>
            </a:r>
          </a:p>
        </p:txBody>
      </p:sp>
      <p:sp>
        <p:nvSpPr>
          <p:cNvPr id="16" name="TextBox 16"/>
          <p:cNvSpPr txBox="1"/>
          <p:nvPr/>
        </p:nvSpPr>
        <p:spPr>
          <a:xfrm>
            <a:off x="250712" y="768586"/>
            <a:ext cx="5899298" cy="908050"/>
          </a:xfrm>
          <a:prstGeom prst="rect">
            <a:avLst/>
          </a:prstGeom>
        </p:spPr>
        <p:txBody>
          <a:bodyPr lIns="0" tIns="0" rIns="0" bIns="0" rtlCol="0" anchor="t">
            <a:spAutoFit/>
          </a:bodyPr>
          <a:lstStyle/>
          <a:p>
            <a:pPr algn="ctr">
              <a:lnSpc>
                <a:spcPts val="7280"/>
              </a:lnSpc>
            </a:pPr>
            <a:r>
              <a:rPr lang="en-US" sz="5600" b="1" i="0" spc="392">
                <a:solidFill>
                  <a:srgbClr val="000000"/>
                </a:solidFill>
                <a:latin typeface="Montserrat"/>
              </a:rPr>
              <a:t>QUALITY</a:t>
            </a:r>
          </a:p>
        </p:txBody>
      </p:sp>
      <p:sp>
        <p:nvSpPr>
          <p:cNvPr id="17" name="TextBox 17"/>
          <p:cNvSpPr txBox="1"/>
          <p:nvPr/>
        </p:nvSpPr>
        <p:spPr>
          <a:xfrm>
            <a:off x="4058545" y="2143115"/>
            <a:ext cx="5899298" cy="908050"/>
          </a:xfrm>
          <a:prstGeom prst="rect">
            <a:avLst/>
          </a:prstGeom>
        </p:spPr>
        <p:txBody>
          <a:bodyPr lIns="0" tIns="0" rIns="0" bIns="0" rtlCol="0" anchor="t">
            <a:spAutoFit/>
          </a:bodyPr>
          <a:lstStyle/>
          <a:p>
            <a:pPr algn="ctr">
              <a:lnSpc>
                <a:spcPts val="7280"/>
              </a:lnSpc>
            </a:pPr>
            <a:r>
              <a:rPr lang="en-US" sz="5600" b="1" i="0" spc="392">
                <a:solidFill>
                  <a:srgbClr val="000000"/>
                </a:solidFill>
                <a:latin typeface="Montserrat"/>
              </a:rPr>
              <a:t>TASTE</a:t>
            </a:r>
          </a:p>
        </p:txBody>
      </p:sp>
      <p:sp>
        <p:nvSpPr>
          <p:cNvPr id="18" name="TextBox 18"/>
          <p:cNvSpPr txBox="1"/>
          <p:nvPr/>
        </p:nvSpPr>
        <p:spPr>
          <a:xfrm>
            <a:off x="471180" y="3914304"/>
            <a:ext cx="6348518" cy="908050"/>
          </a:xfrm>
          <a:prstGeom prst="rect">
            <a:avLst/>
          </a:prstGeom>
        </p:spPr>
        <p:txBody>
          <a:bodyPr lIns="0" tIns="0" rIns="0" bIns="0" rtlCol="0" anchor="t">
            <a:spAutoFit/>
          </a:bodyPr>
          <a:lstStyle/>
          <a:p>
            <a:pPr algn="ctr">
              <a:lnSpc>
                <a:spcPts val="7280"/>
              </a:lnSpc>
            </a:pPr>
            <a:r>
              <a:rPr lang="en-US" sz="5600" b="1" i="0" spc="392">
                <a:solidFill>
                  <a:srgbClr val="000000"/>
                </a:solidFill>
                <a:latin typeface="Montserrat"/>
              </a:rPr>
              <a:t>PRESENTATION</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393244" cy="10287000"/>
          </a:xfrm>
          <a:prstGeom prst="rect">
            <a:avLst/>
          </a:prstGeom>
          <a:solidFill>
            <a:srgbClr val="FF914D"/>
          </a:solidFill>
        </p:spPr>
      </p:sp>
      <p:sp>
        <p:nvSpPr>
          <p:cNvPr id="3" name="TextBox 3"/>
          <p:cNvSpPr txBox="1"/>
          <p:nvPr/>
        </p:nvSpPr>
        <p:spPr>
          <a:xfrm>
            <a:off x="1604361" y="3555487"/>
            <a:ext cx="6184521" cy="923925"/>
          </a:xfrm>
          <a:prstGeom prst="rect">
            <a:avLst/>
          </a:prstGeom>
        </p:spPr>
        <p:txBody>
          <a:bodyPr lIns="0" tIns="0" rIns="0" bIns="0" rtlCol="0" anchor="t">
            <a:spAutoFit/>
          </a:bodyPr>
          <a:lstStyle/>
          <a:p>
            <a:pPr algn="ctr">
              <a:lnSpc>
                <a:spcPts val="7200"/>
              </a:lnSpc>
            </a:pPr>
            <a:r>
              <a:rPr lang="en-US" sz="6000" b="1" i="0" spc="60">
                <a:solidFill>
                  <a:srgbClr val="FFFFFF"/>
                </a:solidFill>
                <a:latin typeface="Montserrat"/>
              </a:rPr>
              <a:t>PHP 15 Below</a:t>
            </a:r>
          </a:p>
        </p:txBody>
      </p:sp>
      <p:sp>
        <p:nvSpPr>
          <p:cNvPr id="4" name="AutoShape 4"/>
          <p:cNvSpPr/>
          <p:nvPr/>
        </p:nvSpPr>
        <p:spPr>
          <a:xfrm rot="-5400000">
            <a:off x="3961530" y="594432"/>
            <a:ext cx="1470183" cy="281318"/>
          </a:xfrm>
          <a:prstGeom prst="rect">
            <a:avLst/>
          </a:prstGeom>
          <a:solidFill>
            <a:srgbClr val="FFFFFF"/>
          </a:solidFill>
        </p:spPr>
      </p:sp>
      <p:sp>
        <p:nvSpPr>
          <p:cNvPr id="5" name="AutoShape 5"/>
          <p:cNvSpPr/>
          <p:nvPr/>
        </p:nvSpPr>
        <p:spPr>
          <a:xfrm rot="-5400000">
            <a:off x="3961530" y="9411249"/>
            <a:ext cx="1470183" cy="281318"/>
          </a:xfrm>
          <a:prstGeom prst="rect">
            <a:avLst/>
          </a:prstGeom>
          <a:solidFill>
            <a:srgbClr val="FFFFFF"/>
          </a:solidFill>
        </p:spPr>
      </p:sp>
      <p:sp>
        <p:nvSpPr>
          <p:cNvPr id="6" name="AutoShape 6"/>
          <p:cNvSpPr/>
          <p:nvPr/>
        </p:nvSpPr>
        <p:spPr>
          <a:xfrm rot="-5400000">
            <a:off x="13115946" y="594432"/>
            <a:ext cx="1470183" cy="281318"/>
          </a:xfrm>
          <a:prstGeom prst="rect">
            <a:avLst/>
          </a:prstGeom>
          <a:solidFill>
            <a:srgbClr val="FF914D"/>
          </a:solidFill>
        </p:spPr>
      </p:sp>
      <p:sp>
        <p:nvSpPr>
          <p:cNvPr id="7" name="AutoShape 7"/>
          <p:cNvSpPr/>
          <p:nvPr/>
        </p:nvSpPr>
        <p:spPr>
          <a:xfrm rot="-5400000">
            <a:off x="13115946" y="9411249"/>
            <a:ext cx="1470183" cy="281318"/>
          </a:xfrm>
          <a:prstGeom prst="rect">
            <a:avLst/>
          </a:prstGeom>
          <a:solidFill>
            <a:srgbClr val="FF914D"/>
          </a:solidFill>
        </p:spPr>
      </p:sp>
      <p:sp>
        <p:nvSpPr>
          <p:cNvPr id="8" name="TextBox 8"/>
          <p:cNvSpPr txBox="1"/>
          <p:nvPr/>
        </p:nvSpPr>
        <p:spPr>
          <a:xfrm>
            <a:off x="10758777" y="3555487"/>
            <a:ext cx="6184521" cy="923925"/>
          </a:xfrm>
          <a:prstGeom prst="rect">
            <a:avLst/>
          </a:prstGeom>
        </p:spPr>
        <p:txBody>
          <a:bodyPr lIns="0" tIns="0" rIns="0" bIns="0" rtlCol="0" anchor="t">
            <a:spAutoFit/>
          </a:bodyPr>
          <a:lstStyle/>
          <a:p>
            <a:pPr algn="ctr">
              <a:lnSpc>
                <a:spcPts val="7200"/>
              </a:lnSpc>
            </a:pPr>
            <a:r>
              <a:rPr lang="en-US" sz="6000" b="1" i="0" spc="60">
                <a:solidFill>
                  <a:srgbClr val="FF914D"/>
                </a:solidFill>
                <a:latin typeface="Montserrat"/>
              </a:rPr>
              <a:t>PHP 16-25</a:t>
            </a:r>
          </a:p>
        </p:txBody>
      </p:sp>
      <p:sp>
        <p:nvSpPr>
          <p:cNvPr id="9" name="TextBox 9"/>
          <p:cNvSpPr txBox="1"/>
          <p:nvPr/>
        </p:nvSpPr>
        <p:spPr>
          <a:xfrm>
            <a:off x="2727410" y="5133975"/>
            <a:ext cx="3938424" cy="2204085"/>
          </a:xfrm>
          <a:prstGeom prst="rect">
            <a:avLst/>
          </a:prstGeom>
        </p:spPr>
        <p:txBody>
          <a:bodyPr lIns="0" tIns="0" rIns="0" bIns="0" rtlCol="0" anchor="t">
            <a:spAutoFit/>
          </a:bodyPr>
          <a:lstStyle/>
          <a:p>
            <a:pPr algn="ctr">
              <a:lnSpc>
                <a:spcPts val="17280"/>
              </a:lnSpc>
            </a:pPr>
            <a:r>
              <a:rPr lang="en-US" sz="14400" b="1" i="0" spc="144">
                <a:solidFill>
                  <a:srgbClr val="FFFFFF"/>
                </a:solidFill>
                <a:latin typeface="Montserrat"/>
              </a:rPr>
              <a:t>14</a:t>
            </a:r>
          </a:p>
        </p:txBody>
      </p:sp>
      <p:sp>
        <p:nvSpPr>
          <p:cNvPr id="10" name="TextBox 10"/>
          <p:cNvSpPr txBox="1"/>
          <p:nvPr/>
        </p:nvSpPr>
        <p:spPr>
          <a:xfrm>
            <a:off x="11881825" y="5133975"/>
            <a:ext cx="3938424" cy="2204085"/>
          </a:xfrm>
          <a:prstGeom prst="rect">
            <a:avLst/>
          </a:prstGeom>
        </p:spPr>
        <p:txBody>
          <a:bodyPr lIns="0" tIns="0" rIns="0" bIns="0" rtlCol="0" anchor="t">
            <a:spAutoFit/>
          </a:bodyPr>
          <a:lstStyle/>
          <a:p>
            <a:pPr algn="ctr">
              <a:lnSpc>
                <a:spcPts val="17280"/>
              </a:lnSpc>
            </a:pPr>
            <a:r>
              <a:rPr lang="en-US" sz="14400" b="1" i="0" spc="144">
                <a:solidFill>
                  <a:srgbClr val="FF914D"/>
                </a:solidFill>
                <a:latin typeface="Montserrat"/>
              </a:rPr>
              <a:t>1</a:t>
            </a:r>
          </a:p>
        </p:txBody>
      </p:sp>
    </p:spTree>
  </p:cSld>
  <p:clrMapOvr>
    <a:masterClrMapping/>
  </p:clrMapOvr>
  <p:transition spd="med">
    <p:pull dir="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914D"/>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5082763" cy="14373543"/>
          </a:xfrm>
        </p:grpSpPr>
        <p:pic>
          <p:nvPicPr>
            <p:cNvPr id="3" name="Picture 3"/>
            <p:cNvPicPr>
              <a:picLocks noChangeAspect="1"/>
            </p:cNvPicPr>
            <p:nvPr/>
          </p:nvPicPr>
          <p:blipFill>
            <a:blip r:embed="rId2">
              <a:alphaModFix amt="19999"/>
            </a:blip>
            <a:srcRect t="6994" b="6994"/>
            <a:stretch>
              <a:fillRect/>
            </a:stretch>
          </p:blipFill>
          <p:spPr>
            <a:xfrm>
              <a:off x="0" y="0"/>
              <a:ext cx="25082763" cy="14373543"/>
            </a:xfrm>
            <a:prstGeom prst="rect">
              <a:avLst/>
            </a:prstGeom>
          </p:spPr>
        </p:pic>
      </p:grpSp>
      <p:grpSp>
        <p:nvGrpSpPr>
          <p:cNvPr id="4" name="Group 4"/>
          <p:cNvGrpSpPr/>
          <p:nvPr/>
        </p:nvGrpSpPr>
        <p:grpSpPr>
          <a:xfrm>
            <a:off x="7119651" y="2326136"/>
            <a:ext cx="9740334" cy="5634728"/>
            <a:chOff x="0" y="0"/>
            <a:chExt cx="12987112" cy="7512971"/>
          </a:xfrm>
        </p:grpSpPr>
        <p:sp>
          <p:nvSpPr>
            <p:cNvPr id="5" name="TextBox 5"/>
            <p:cNvSpPr txBox="1"/>
            <p:nvPr/>
          </p:nvSpPr>
          <p:spPr>
            <a:xfrm>
              <a:off x="0" y="1517969"/>
              <a:ext cx="12987112" cy="4429125"/>
            </a:xfrm>
            <a:prstGeom prst="rect">
              <a:avLst/>
            </a:prstGeom>
          </p:spPr>
          <p:txBody>
            <a:bodyPr lIns="0" tIns="0" rIns="0" bIns="0" rtlCol="0" anchor="t">
              <a:spAutoFit/>
            </a:bodyPr>
            <a:lstStyle/>
            <a:p>
              <a:pPr>
                <a:lnSpc>
                  <a:spcPts val="6600"/>
                </a:lnSpc>
              </a:pPr>
              <a:r>
                <a:rPr lang="en-US" sz="5500" b="1" i="0" spc="159">
                  <a:solidFill>
                    <a:srgbClr val="FFFFFF"/>
                  </a:solidFill>
                  <a:latin typeface="Montserrat"/>
                </a:rPr>
                <a:t>YOUR DIET IS A BANK ACCOUNT. GOOD FOOD CHOICES ARE GOOD INVESTMENTS.</a:t>
              </a:r>
            </a:p>
          </p:txBody>
        </p:sp>
        <p:sp>
          <p:nvSpPr>
            <p:cNvPr id="6" name="TextBox 6"/>
            <p:cNvSpPr txBox="1"/>
            <p:nvPr/>
          </p:nvSpPr>
          <p:spPr>
            <a:xfrm>
              <a:off x="0" y="-38100"/>
              <a:ext cx="12987112" cy="799253"/>
            </a:xfrm>
            <a:prstGeom prst="rect">
              <a:avLst/>
            </a:prstGeom>
          </p:spPr>
          <p:txBody>
            <a:bodyPr lIns="0" tIns="0" rIns="0" bIns="0" rtlCol="0" anchor="t">
              <a:spAutoFit/>
            </a:bodyPr>
            <a:lstStyle/>
            <a:p>
              <a:pPr>
                <a:lnSpc>
                  <a:spcPts val="4940"/>
                </a:lnSpc>
              </a:pPr>
              <a:r>
                <a:rPr lang="en-US" sz="3800" b="1" i="0" spc="266">
                  <a:solidFill>
                    <a:srgbClr val="FFFFFF"/>
                  </a:solidFill>
                  <a:latin typeface="Montserrat"/>
                </a:rPr>
                <a:t>Food for Thought</a:t>
              </a:r>
            </a:p>
          </p:txBody>
        </p:sp>
        <p:sp>
          <p:nvSpPr>
            <p:cNvPr id="7" name="TextBox 7"/>
            <p:cNvSpPr txBox="1"/>
            <p:nvPr/>
          </p:nvSpPr>
          <p:spPr>
            <a:xfrm>
              <a:off x="0" y="6827171"/>
              <a:ext cx="12987112" cy="685800"/>
            </a:xfrm>
            <a:prstGeom prst="rect">
              <a:avLst/>
            </a:prstGeom>
          </p:spPr>
          <p:txBody>
            <a:bodyPr lIns="0" tIns="0" rIns="0" bIns="0" rtlCol="0" anchor="t">
              <a:spAutoFit/>
            </a:bodyPr>
            <a:lstStyle/>
            <a:p>
              <a:pPr>
                <a:lnSpc>
                  <a:spcPts val="4079"/>
                </a:lnSpc>
              </a:pPr>
              <a:r>
                <a:rPr lang="en-US" sz="3400" b="0" i="0" spc="170">
                  <a:solidFill>
                    <a:srgbClr val="FFFFFF"/>
                  </a:solidFill>
                  <a:latin typeface="Montserrat"/>
                </a:rPr>
                <a:t>BETHENNY FRANKEL</a:t>
              </a:r>
            </a:p>
          </p:txBody>
        </p:sp>
      </p:grpSp>
      <p:sp>
        <p:nvSpPr>
          <p:cNvPr id="8" name="AutoShape 8"/>
          <p:cNvSpPr/>
          <p:nvPr/>
        </p:nvSpPr>
        <p:spPr>
          <a:xfrm>
            <a:off x="0" y="5002840"/>
            <a:ext cx="5871583" cy="293059"/>
          </a:xfrm>
          <a:prstGeom prst="rect">
            <a:avLst/>
          </a:prstGeom>
          <a:solidFill>
            <a:srgbClr val="FFFFFF"/>
          </a:solidFill>
        </p:spPr>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914D"/>
        </a:solidFill>
        <a:effectLst/>
      </p:bgPr>
    </p:bg>
    <p:spTree>
      <p:nvGrpSpPr>
        <p:cNvPr id="1" name=""/>
        <p:cNvGrpSpPr/>
        <p:nvPr/>
      </p:nvGrpSpPr>
      <p:grpSpPr>
        <a:xfrm>
          <a:off x="0" y="0"/>
          <a:ext cx="0" cy="0"/>
          <a:chOff x="0" y="0"/>
          <a:chExt cx="0" cy="0"/>
        </a:xfrm>
      </p:grpSpPr>
      <p:grpSp>
        <p:nvGrpSpPr>
          <p:cNvPr id="2" name="Group 2"/>
          <p:cNvGrpSpPr/>
          <p:nvPr/>
        </p:nvGrpSpPr>
        <p:grpSpPr>
          <a:xfrm>
            <a:off x="2946228" y="2448689"/>
            <a:ext cx="12928669" cy="5670941"/>
            <a:chOff x="0" y="0"/>
            <a:chExt cx="17238225" cy="7561255"/>
          </a:xfrm>
        </p:grpSpPr>
        <p:sp>
          <p:nvSpPr>
            <p:cNvPr id="3" name="TextBox 3"/>
            <p:cNvSpPr txBox="1"/>
            <p:nvPr/>
          </p:nvSpPr>
          <p:spPr>
            <a:xfrm>
              <a:off x="0" y="0"/>
              <a:ext cx="17238221" cy="1560377"/>
            </a:xfrm>
            <a:prstGeom prst="rect">
              <a:avLst/>
            </a:prstGeom>
          </p:spPr>
          <p:txBody>
            <a:bodyPr lIns="0" tIns="0" rIns="0" bIns="0" rtlCol="0" anchor="t">
              <a:spAutoFit/>
            </a:bodyPr>
            <a:lstStyle/>
            <a:p>
              <a:pPr algn="l">
                <a:lnSpc>
                  <a:spcPts val="9287"/>
                </a:lnSpc>
              </a:pPr>
              <a:r>
                <a:rPr lang="en-US" sz="7739" b="1" i="0" spc="77" dirty="0">
                  <a:solidFill>
                    <a:srgbClr val="FFFFFF"/>
                  </a:solidFill>
                  <a:latin typeface="Montserrat"/>
                </a:rPr>
                <a:t>Presentation Outline</a:t>
              </a:r>
            </a:p>
          </p:txBody>
        </p:sp>
        <p:sp>
          <p:nvSpPr>
            <p:cNvPr id="4" name="TextBox 4"/>
            <p:cNvSpPr txBox="1"/>
            <p:nvPr/>
          </p:nvSpPr>
          <p:spPr>
            <a:xfrm>
              <a:off x="0" y="1840850"/>
              <a:ext cx="17238225" cy="1089210"/>
            </a:xfrm>
            <a:prstGeom prst="rect">
              <a:avLst/>
            </a:prstGeom>
          </p:spPr>
          <p:txBody>
            <a:bodyPr lIns="0" tIns="0" rIns="0" bIns="0" rtlCol="0" anchor="t">
              <a:spAutoFit/>
            </a:bodyPr>
            <a:lstStyle/>
            <a:p>
              <a:pPr algn="l">
                <a:lnSpc>
                  <a:spcPts val="6602"/>
                </a:lnSpc>
              </a:pPr>
              <a:r>
                <a:rPr lang="en-US" sz="5079" b="1" i="0" spc="355">
                  <a:solidFill>
                    <a:srgbClr val="FFFFFF"/>
                  </a:solidFill>
                  <a:latin typeface="Montserrat"/>
                </a:rPr>
                <a:t>Points of Discussion</a:t>
              </a:r>
            </a:p>
          </p:txBody>
        </p:sp>
        <p:sp>
          <p:nvSpPr>
            <p:cNvPr id="5" name="TextBox 5"/>
            <p:cNvSpPr txBox="1"/>
            <p:nvPr/>
          </p:nvSpPr>
          <p:spPr>
            <a:xfrm>
              <a:off x="0" y="3225946"/>
              <a:ext cx="17238225" cy="4335309"/>
            </a:xfrm>
            <a:prstGeom prst="rect">
              <a:avLst/>
            </a:prstGeom>
          </p:spPr>
          <p:txBody>
            <a:bodyPr lIns="0" tIns="0" rIns="0" bIns="0" rtlCol="0" anchor="t">
              <a:spAutoFit/>
            </a:bodyPr>
            <a:lstStyle/>
            <a:p>
              <a:pPr algn="l">
                <a:lnSpc>
                  <a:spcPts val="6530"/>
                </a:lnSpc>
              </a:pPr>
              <a:r>
                <a:rPr lang="en-US" sz="4353" b="0" i="0" spc="43">
                  <a:solidFill>
                    <a:srgbClr val="FFFFFF"/>
                  </a:solidFill>
                  <a:latin typeface="Montserrat Light"/>
                </a:rPr>
                <a:t>About The Product</a:t>
              </a:r>
            </a:p>
            <a:p>
              <a:pPr algn="l">
                <a:lnSpc>
                  <a:spcPts val="6530"/>
                </a:lnSpc>
              </a:pPr>
              <a:r>
                <a:rPr lang="en-US" sz="4353" b="0" i="0" spc="43">
                  <a:solidFill>
                    <a:srgbClr val="FFFFFF"/>
                  </a:solidFill>
                  <a:latin typeface="Montserrat Light"/>
                </a:rPr>
                <a:t>Ingredients</a:t>
              </a:r>
            </a:p>
            <a:p>
              <a:pPr algn="l">
                <a:lnSpc>
                  <a:spcPts val="6530"/>
                </a:lnSpc>
              </a:pPr>
              <a:r>
                <a:rPr lang="en-US" sz="4353" b="0" i="0" spc="43">
                  <a:solidFill>
                    <a:srgbClr val="FFFFFF"/>
                  </a:solidFill>
                  <a:latin typeface="Montserrat Light"/>
                </a:rPr>
                <a:t>Procedure</a:t>
              </a:r>
            </a:p>
            <a:p>
              <a:pPr algn="l">
                <a:lnSpc>
                  <a:spcPts val="6530"/>
                </a:lnSpc>
              </a:pPr>
              <a:r>
                <a:rPr lang="en-US" sz="4353" b="0" i="0" spc="43">
                  <a:solidFill>
                    <a:srgbClr val="FFFFFF"/>
                  </a:solidFill>
                  <a:latin typeface="Montserrat Light"/>
                </a:rPr>
                <a:t>Survey Results</a:t>
              </a:r>
            </a:p>
          </p:txBody>
        </p:sp>
      </p:grpSp>
      <p:sp>
        <p:nvSpPr>
          <p:cNvPr id="6" name="AutoShape 6"/>
          <p:cNvSpPr/>
          <p:nvPr/>
        </p:nvSpPr>
        <p:spPr>
          <a:xfrm>
            <a:off x="-1" y="5002840"/>
            <a:ext cx="2268249" cy="293059"/>
          </a:xfrm>
          <a:prstGeom prst="rect">
            <a:avLst/>
          </a:prstGeom>
          <a:solidFill>
            <a:srgbClr val="FFFFFF"/>
          </a:solidFill>
        </p:spPr>
      </p:sp>
      <p:sp>
        <p:nvSpPr>
          <p:cNvPr id="7" name="AutoShape 7"/>
          <p:cNvSpPr/>
          <p:nvPr/>
        </p:nvSpPr>
        <p:spPr>
          <a:xfrm>
            <a:off x="17373390" y="1047715"/>
            <a:ext cx="914610" cy="8210585"/>
          </a:xfrm>
          <a:prstGeom prst="rect">
            <a:avLst/>
          </a:prstGeom>
          <a:solidFill>
            <a:srgbClr val="FFFFFF"/>
          </a:solidFill>
        </p:spPr>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384503" y="993941"/>
            <a:ext cx="8979733" cy="8298483"/>
            <a:chOff x="0" y="0"/>
            <a:chExt cx="11972977" cy="11064644"/>
          </a:xfrm>
        </p:grpSpPr>
        <p:sp>
          <p:nvSpPr>
            <p:cNvPr id="3" name="TextBox 3"/>
            <p:cNvSpPr txBox="1"/>
            <p:nvPr/>
          </p:nvSpPr>
          <p:spPr>
            <a:xfrm>
              <a:off x="0" y="-9525"/>
              <a:ext cx="11972973" cy="1228725"/>
            </a:xfrm>
            <a:prstGeom prst="rect">
              <a:avLst/>
            </a:prstGeom>
          </p:spPr>
          <p:txBody>
            <a:bodyPr lIns="0" tIns="0" rIns="0" bIns="0" rtlCol="0" anchor="t">
              <a:spAutoFit/>
            </a:bodyPr>
            <a:lstStyle/>
            <a:p>
              <a:pPr algn="l">
                <a:lnSpc>
                  <a:spcPts val="7200"/>
                </a:lnSpc>
              </a:pPr>
              <a:r>
                <a:rPr lang="en-US" sz="6000" b="1" i="0" spc="60" dirty="0">
                  <a:solidFill>
                    <a:srgbClr val="000000"/>
                  </a:solidFill>
                  <a:latin typeface="Montserrat"/>
                </a:rPr>
                <a:t>Bread Rolls</a:t>
              </a:r>
            </a:p>
          </p:txBody>
        </p:sp>
        <p:sp>
          <p:nvSpPr>
            <p:cNvPr id="4" name="TextBox 4"/>
            <p:cNvSpPr txBox="1"/>
            <p:nvPr/>
          </p:nvSpPr>
          <p:spPr>
            <a:xfrm>
              <a:off x="0" y="1536351"/>
              <a:ext cx="11972977" cy="806873"/>
            </a:xfrm>
            <a:prstGeom prst="rect">
              <a:avLst/>
            </a:prstGeom>
          </p:spPr>
          <p:txBody>
            <a:bodyPr lIns="0" tIns="0" rIns="0" bIns="0" rtlCol="0" anchor="t">
              <a:spAutoFit/>
            </a:bodyPr>
            <a:lstStyle/>
            <a:p>
              <a:pPr algn="l">
                <a:lnSpc>
                  <a:spcPts val="4940"/>
                </a:lnSpc>
              </a:pPr>
              <a:r>
                <a:rPr lang="en-US" sz="3800" b="1" i="0" spc="266">
                  <a:solidFill>
                    <a:srgbClr val="FF6712"/>
                  </a:solidFill>
                  <a:latin typeface="Montserrat"/>
                </a:rPr>
                <a:t>About The Product</a:t>
              </a:r>
            </a:p>
          </p:txBody>
        </p:sp>
        <p:sp>
          <p:nvSpPr>
            <p:cNvPr id="5" name="TextBox 5"/>
            <p:cNvSpPr txBox="1"/>
            <p:nvPr/>
          </p:nvSpPr>
          <p:spPr>
            <a:xfrm>
              <a:off x="0" y="2619779"/>
              <a:ext cx="11972977" cy="8444865"/>
            </a:xfrm>
            <a:prstGeom prst="rect">
              <a:avLst/>
            </a:prstGeom>
          </p:spPr>
          <p:txBody>
            <a:bodyPr lIns="0" tIns="0" rIns="0" bIns="0" rtlCol="0" anchor="t">
              <a:spAutoFit/>
            </a:bodyPr>
            <a:lstStyle/>
            <a:p>
              <a:pPr algn="l">
                <a:lnSpc>
                  <a:spcPts val="6300"/>
                </a:lnSpc>
              </a:pPr>
              <a:r>
                <a:rPr lang="en-US" sz="4200" b="0" i="0" spc="42" dirty="0">
                  <a:solidFill>
                    <a:srgbClr val="000000"/>
                  </a:solidFill>
                  <a:latin typeface="Montserrat Light"/>
                </a:rPr>
                <a:t>Bread rolls are a popular </a:t>
              </a:r>
              <a:r>
                <a:rPr lang="en-US" sz="4200" b="0" i="0" spc="42" dirty="0" err="1">
                  <a:solidFill>
                    <a:srgbClr val="000000"/>
                  </a:solidFill>
                  <a:latin typeface="Montserrat Light"/>
                </a:rPr>
                <a:t>Pinoy</a:t>
              </a:r>
              <a:r>
                <a:rPr lang="en-US" sz="4200" b="0" i="0" spc="42" dirty="0">
                  <a:solidFill>
                    <a:srgbClr val="000000"/>
                  </a:solidFill>
                  <a:latin typeface="Montserrat Light"/>
                </a:rPr>
                <a:t> snack and different recipe versions abound among Filipinos. Golden, crunchy and stuffed with meaty hot dogs, ham and melty cheese, they’re a hearty snack or appetizer kids and adults alike will love!</a:t>
              </a:r>
            </a:p>
          </p:txBody>
        </p:sp>
      </p:grpSp>
      <p:sp>
        <p:nvSpPr>
          <p:cNvPr id="6" name="AutoShape 6"/>
          <p:cNvSpPr/>
          <p:nvPr/>
        </p:nvSpPr>
        <p:spPr>
          <a:xfrm>
            <a:off x="1009685" y="1066730"/>
            <a:ext cx="4517343" cy="5282271"/>
          </a:xfrm>
          <a:prstGeom prst="rect">
            <a:avLst/>
          </a:prstGeom>
          <a:solidFill>
            <a:srgbClr val="FF914D"/>
          </a:solidFill>
        </p:spPr>
      </p:sp>
      <p:grpSp>
        <p:nvGrpSpPr>
          <p:cNvPr id="7" name="Group 7"/>
          <p:cNvGrpSpPr/>
          <p:nvPr/>
        </p:nvGrpSpPr>
        <p:grpSpPr>
          <a:xfrm>
            <a:off x="-1" y="1444487"/>
            <a:ext cx="5120503" cy="7775783"/>
            <a:chOff x="0" y="0"/>
            <a:chExt cx="7208637" cy="10367710"/>
          </a:xfrm>
        </p:grpSpPr>
        <p:pic>
          <p:nvPicPr>
            <p:cNvPr id="8" name="Picture 8"/>
            <p:cNvPicPr>
              <a:picLocks noChangeAspect="1"/>
            </p:cNvPicPr>
            <p:nvPr/>
          </p:nvPicPr>
          <p:blipFill>
            <a:blip r:embed="rId2"/>
            <a:srcRect l="20858" r="20858"/>
            <a:stretch>
              <a:fillRect/>
            </a:stretch>
          </p:blipFill>
          <p:spPr>
            <a:xfrm>
              <a:off x="0" y="0"/>
              <a:ext cx="7208637" cy="10367710"/>
            </a:xfrm>
            <a:prstGeom prst="rect">
              <a:avLst/>
            </a:prstGeom>
          </p:spPr>
        </p:pic>
      </p:grpSp>
      <p:sp>
        <p:nvSpPr>
          <p:cNvPr id="9" name="AutoShape 9"/>
          <p:cNvSpPr/>
          <p:nvPr/>
        </p:nvSpPr>
        <p:spPr>
          <a:xfrm>
            <a:off x="16290557" y="5002840"/>
            <a:ext cx="1997443" cy="293059"/>
          </a:xfrm>
          <a:prstGeom prst="rect">
            <a:avLst/>
          </a:prstGeom>
          <a:solidFill>
            <a:srgbClr val="FF914D"/>
          </a:solidFill>
        </p:spPr>
      </p:sp>
    </p:spTree>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53" presetClass="entr" presetSubtype="16"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par>
                                <p:cTn id="17" presetID="2" presetClass="entr" presetSubtype="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 y="1028700"/>
            <a:ext cx="7105275" cy="8229600"/>
          </a:xfrm>
          <a:prstGeom prst="rect">
            <a:avLst/>
          </a:prstGeom>
          <a:solidFill>
            <a:srgbClr val="FF914D"/>
          </a:solidFill>
        </p:spPr>
      </p:sp>
      <p:sp>
        <p:nvSpPr>
          <p:cNvPr id="3" name="TextBox 3"/>
          <p:cNvSpPr txBox="1"/>
          <p:nvPr/>
        </p:nvSpPr>
        <p:spPr>
          <a:xfrm>
            <a:off x="1028700" y="4219575"/>
            <a:ext cx="5119679" cy="1838325"/>
          </a:xfrm>
          <a:prstGeom prst="rect">
            <a:avLst/>
          </a:prstGeom>
        </p:spPr>
        <p:txBody>
          <a:bodyPr lIns="0" tIns="0" rIns="0" bIns="0" rtlCol="0" anchor="t">
            <a:spAutoFit/>
          </a:bodyPr>
          <a:lstStyle/>
          <a:p>
            <a:pPr algn="l">
              <a:lnSpc>
                <a:spcPts val="7200"/>
              </a:lnSpc>
            </a:pPr>
            <a:r>
              <a:rPr lang="en-US" sz="6000" b="1" i="0" spc="60">
                <a:solidFill>
                  <a:srgbClr val="FFFFFF"/>
                </a:solidFill>
                <a:latin typeface="Montserrat"/>
              </a:rPr>
              <a:t>Different Bread Rolls</a:t>
            </a:r>
          </a:p>
        </p:txBody>
      </p:sp>
      <p:sp>
        <p:nvSpPr>
          <p:cNvPr id="4" name="AutoShape 4"/>
          <p:cNvSpPr/>
          <p:nvPr/>
        </p:nvSpPr>
        <p:spPr>
          <a:xfrm>
            <a:off x="16290557" y="5002841"/>
            <a:ext cx="1997443" cy="281318"/>
          </a:xfrm>
          <a:prstGeom prst="rect">
            <a:avLst/>
          </a:prstGeom>
          <a:solidFill>
            <a:srgbClr val="FF914D"/>
          </a:solidFill>
        </p:spPr>
      </p:sp>
      <p:sp>
        <p:nvSpPr>
          <p:cNvPr id="5" name="TextBox 5"/>
          <p:cNvSpPr txBox="1"/>
          <p:nvPr/>
        </p:nvSpPr>
        <p:spPr>
          <a:xfrm>
            <a:off x="7916102" y="1028700"/>
            <a:ext cx="7534591" cy="731520"/>
          </a:xfrm>
          <a:prstGeom prst="rect">
            <a:avLst/>
          </a:prstGeom>
        </p:spPr>
        <p:txBody>
          <a:bodyPr lIns="0" tIns="0" rIns="0" bIns="0" rtlCol="0" anchor="t">
            <a:spAutoFit/>
          </a:bodyPr>
          <a:lstStyle/>
          <a:p>
            <a:pPr>
              <a:lnSpc>
                <a:spcPts val="5759"/>
              </a:lnSpc>
            </a:pPr>
            <a:r>
              <a:rPr lang="en-US" sz="4800" b="0" i="0" spc="240" dirty="0">
                <a:solidFill>
                  <a:srgbClr val="000000"/>
                </a:solidFill>
                <a:latin typeface="Montserrat"/>
              </a:rPr>
              <a:t>HAM &amp; CHEESE</a:t>
            </a:r>
          </a:p>
        </p:txBody>
      </p:sp>
      <p:sp>
        <p:nvSpPr>
          <p:cNvPr id="6" name="TextBox 6"/>
          <p:cNvSpPr txBox="1"/>
          <p:nvPr/>
        </p:nvSpPr>
        <p:spPr>
          <a:xfrm>
            <a:off x="7916102" y="2742985"/>
            <a:ext cx="7534591" cy="731520"/>
          </a:xfrm>
          <a:prstGeom prst="rect">
            <a:avLst/>
          </a:prstGeom>
        </p:spPr>
        <p:txBody>
          <a:bodyPr lIns="0" tIns="0" rIns="0" bIns="0" rtlCol="0" anchor="t">
            <a:spAutoFit/>
          </a:bodyPr>
          <a:lstStyle/>
          <a:p>
            <a:pPr>
              <a:lnSpc>
                <a:spcPts val="5759"/>
              </a:lnSpc>
            </a:pPr>
            <a:r>
              <a:rPr lang="en-US" sz="4800" b="0" i="0" spc="240" dirty="0">
                <a:solidFill>
                  <a:srgbClr val="000000"/>
                </a:solidFill>
                <a:latin typeface="Montserrat"/>
              </a:rPr>
              <a:t>HOT DOG &amp; CHEESE</a:t>
            </a:r>
          </a:p>
        </p:txBody>
      </p:sp>
      <p:sp>
        <p:nvSpPr>
          <p:cNvPr id="7" name="TextBox 7"/>
          <p:cNvSpPr txBox="1"/>
          <p:nvPr/>
        </p:nvSpPr>
        <p:spPr>
          <a:xfrm>
            <a:off x="7916102" y="4552639"/>
            <a:ext cx="7534591" cy="731520"/>
          </a:xfrm>
          <a:prstGeom prst="rect">
            <a:avLst/>
          </a:prstGeom>
        </p:spPr>
        <p:txBody>
          <a:bodyPr lIns="0" tIns="0" rIns="0" bIns="0" rtlCol="0" anchor="t">
            <a:spAutoFit/>
          </a:bodyPr>
          <a:lstStyle/>
          <a:p>
            <a:pPr>
              <a:lnSpc>
                <a:spcPts val="5759"/>
              </a:lnSpc>
            </a:pPr>
            <a:r>
              <a:rPr lang="en-US" sz="4800" b="0" i="0" spc="240">
                <a:solidFill>
                  <a:srgbClr val="000000"/>
                </a:solidFill>
                <a:latin typeface="Montserrat"/>
              </a:rPr>
              <a:t>HAM &amp; HOT DOG</a:t>
            </a:r>
          </a:p>
        </p:txBody>
      </p:sp>
      <p:sp>
        <p:nvSpPr>
          <p:cNvPr id="8" name="TextBox 8"/>
          <p:cNvSpPr txBox="1"/>
          <p:nvPr/>
        </p:nvSpPr>
        <p:spPr>
          <a:xfrm>
            <a:off x="7916102" y="6495029"/>
            <a:ext cx="8889466" cy="731520"/>
          </a:xfrm>
          <a:prstGeom prst="rect">
            <a:avLst/>
          </a:prstGeom>
        </p:spPr>
        <p:txBody>
          <a:bodyPr lIns="0" tIns="0" rIns="0" bIns="0" rtlCol="0" anchor="t">
            <a:spAutoFit/>
          </a:bodyPr>
          <a:lstStyle/>
          <a:p>
            <a:pPr>
              <a:lnSpc>
                <a:spcPts val="5759"/>
              </a:lnSpc>
            </a:pPr>
            <a:r>
              <a:rPr lang="en-US" sz="4800" b="0" i="0" spc="240">
                <a:solidFill>
                  <a:srgbClr val="000000"/>
                </a:solidFill>
                <a:latin typeface="Montserrat"/>
              </a:rPr>
              <a:t>HAM, HOT DOG &amp; CHEESE</a:t>
            </a:r>
          </a:p>
        </p:txBody>
      </p:sp>
      <p:sp>
        <p:nvSpPr>
          <p:cNvPr id="9" name="TextBox 9"/>
          <p:cNvSpPr txBox="1"/>
          <p:nvPr/>
        </p:nvSpPr>
        <p:spPr>
          <a:xfrm>
            <a:off x="7916102" y="8361277"/>
            <a:ext cx="7534591" cy="731520"/>
          </a:xfrm>
          <a:prstGeom prst="rect">
            <a:avLst/>
          </a:prstGeom>
        </p:spPr>
        <p:txBody>
          <a:bodyPr lIns="0" tIns="0" rIns="0" bIns="0" rtlCol="0" anchor="t">
            <a:spAutoFit/>
          </a:bodyPr>
          <a:lstStyle/>
          <a:p>
            <a:pPr>
              <a:lnSpc>
                <a:spcPts val="5759"/>
              </a:lnSpc>
            </a:pPr>
            <a:r>
              <a:rPr lang="en-US" sz="4800" b="0" i="0" spc="240" dirty="0">
                <a:solidFill>
                  <a:srgbClr val="000000"/>
                </a:solidFill>
                <a:latin typeface="Montserrat"/>
              </a:rPr>
              <a:t>CHICKEN &amp; CHEESE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1+#ppt_w/2"/>
                                          </p:val>
                                        </p:tav>
                                        <p:tav tm="100000">
                                          <p:val>
                                            <p:strVal val="#ppt_x"/>
                                          </p:val>
                                        </p:tav>
                                      </p:tavLst>
                                    </p:anim>
                                    <p:anim calcmode="lin" valueType="num">
                                      <p:cBhvr additive="base">
                                        <p:cTn id="3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914D"/>
        </a:solidFill>
        <a:effectLst/>
      </p:bgPr>
    </p:bg>
    <p:spTree>
      <p:nvGrpSpPr>
        <p:cNvPr id="1" name=""/>
        <p:cNvGrpSpPr/>
        <p:nvPr/>
      </p:nvGrpSpPr>
      <p:grpSpPr>
        <a:xfrm>
          <a:off x="0" y="0"/>
          <a:ext cx="0" cy="0"/>
          <a:chOff x="0" y="0"/>
          <a:chExt cx="0" cy="0"/>
        </a:xfrm>
      </p:grpSpPr>
      <p:grpSp>
        <p:nvGrpSpPr>
          <p:cNvPr id="2" name="Group 2"/>
          <p:cNvGrpSpPr/>
          <p:nvPr/>
        </p:nvGrpSpPr>
        <p:grpSpPr>
          <a:xfrm>
            <a:off x="0" y="1"/>
            <a:ext cx="18288000" cy="10287000"/>
            <a:chOff x="0" y="0"/>
            <a:chExt cx="25082763" cy="14373543"/>
          </a:xfrm>
        </p:grpSpPr>
        <p:pic>
          <p:nvPicPr>
            <p:cNvPr id="3" name="Picture 3"/>
            <p:cNvPicPr>
              <a:picLocks noChangeAspect="1"/>
            </p:cNvPicPr>
            <p:nvPr/>
          </p:nvPicPr>
          <p:blipFill>
            <a:blip r:embed="rId2">
              <a:alphaModFix amt="20999"/>
            </a:blip>
            <a:srcRect t="6994" b="6994"/>
            <a:stretch>
              <a:fillRect/>
            </a:stretch>
          </p:blipFill>
          <p:spPr>
            <a:xfrm>
              <a:off x="0" y="0"/>
              <a:ext cx="25082763" cy="14373543"/>
            </a:xfrm>
            <a:prstGeom prst="rect">
              <a:avLst/>
            </a:prstGeom>
          </p:spPr>
        </p:pic>
      </p:grpSp>
      <p:grpSp>
        <p:nvGrpSpPr>
          <p:cNvPr id="4" name="Group 4"/>
          <p:cNvGrpSpPr/>
          <p:nvPr/>
        </p:nvGrpSpPr>
        <p:grpSpPr>
          <a:xfrm>
            <a:off x="3568324" y="3895514"/>
            <a:ext cx="11432671" cy="2989130"/>
            <a:chOff x="0" y="0"/>
            <a:chExt cx="15243562" cy="3985506"/>
          </a:xfrm>
        </p:grpSpPr>
        <p:sp>
          <p:nvSpPr>
            <p:cNvPr id="5" name="TextBox 5"/>
            <p:cNvSpPr txBox="1"/>
            <p:nvPr/>
          </p:nvSpPr>
          <p:spPr>
            <a:xfrm>
              <a:off x="50710" y="-9525"/>
              <a:ext cx="15192851" cy="2447925"/>
            </a:xfrm>
            <a:prstGeom prst="rect">
              <a:avLst/>
            </a:prstGeom>
          </p:spPr>
          <p:txBody>
            <a:bodyPr lIns="0" tIns="0" rIns="0" bIns="0" rtlCol="0" anchor="t">
              <a:spAutoFit/>
            </a:bodyPr>
            <a:lstStyle/>
            <a:p>
              <a:pPr algn="ctr">
                <a:lnSpc>
                  <a:spcPts val="7200"/>
                </a:lnSpc>
              </a:pPr>
              <a:r>
                <a:rPr lang="en-US" sz="6000" b="1" i="0" spc="60">
                  <a:solidFill>
                    <a:srgbClr val="FFFFFF"/>
                  </a:solidFill>
                  <a:latin typeface="Montserrat"/>
                </a:rPr>
                <a:t>HAM &amp; HOT DOG</a:t>
              </a:r>
            </a:p>
            <a:p>
              <a:pPr algn="ctr">
                <a:lnSpc>
                  <a:spcPts val="7200"/>
                </a:lnSpc>
              </a:pPr>
              <a:r>
                <a:rPr lang="en-US" sz="6000" b="1" i="0" spc="60">
                  <a:solidFill>
                    <a:srgbClr val="FFFFFF"/>
                  </a:solidFill>
                  <a:latin typeface="Montserrat"/>
                </a:rPr>
                <a:t>BREAD ROLLS</a:t>
              </a:r>
            </a:p>
          </p:txBody>
        </p:sp>
        <p:sp>
          <p:nvSpPr>
            <p:cNvPr id="6" name="TextBox 6"/>
            <p:cNvSpPr txBox="1"/>
            <p:nvPr/>
          </p:nvSpPr>
          <p:spPr>
            <a:xfrm>
              <a:off x="0" y="3304786"/>
              <a:ext cx="15243562" cy="680720"/>
            </a:xfrm>
            <a:prstGeom prst="rect">
              <a:avLst/>
            </a:prstGeom>
          </p:spPr>
          <p:txBody>
            <a:bodyPr lIns="0" tIns="0" rIns="0" bIns="0" rtlCol="0" anchor="t">
              <a:spAutoFit/>
            </a:bodyPr>
            <a:lstStyle/>
            <a:p>
              <a:pPr algn="ctr">
                <a:lnSpc>
                  <a:spcPts val="4079"/>
                </a:lnSpc>
              </a:pPr>
              <a:r>
                <a:rPr lang="en-US" sz="3400" b="0" i="0" spc="170">
                  <a:solidFill>
                    <a:srgbClr val="FFFFFF"/>
                  </a:solidFill>
                  <a:latin typeface="Montserrat"/>
                </a:rPr>
                <a:t>BUDGET FRIENDLY NA NAKAKABUSOG PA</a:t>
              </a:r>
            </a:p>
          </p:txBody>
        </p:sp>
      </p:grpSp>
      <p:sp>
        <p:nvSpPr>
          <p:cNvPr id="7" name="AutoShape 7"/>
          <p:cNvSpPr/>
          <p:nvPr/>
        </p:nvSpPr>
        <p:spPr>
          <a:xfrm rot="-5400000">
            <a:off x="8226028" y="772137"/>
            <a:ext cx="1835944" cy="281318"/>
          </a:xfrm>
          <a:prstGeom prst="rect">
            <a:avLst/>
          </a:prstGeom>
          <a:solidFill>
            <a:srgbClr val="FFFFFF"/>
          </a:solidFill>
        </p:spPr>
      </p:sp>
      <p:sp>
        <p:nvSpPr>
          <p:cNvPr id="8" name="AutoShape 8"/>
          <p:cNvSpPr/>
          <p:nvPr/>
        </p:nvSpPr>
        <p:spPr>
          <a:xfrm rot="-5400000">
            <a:off x="8149519" y="9151861"/>
            <a:ext cx="1988961" cy="281318"/>
          </a:xfrm>
          <a:prstGeom prst="rect">
            <a:avLst/>
          </a:prstGeom>
          <a:solidFill>
            <a:srgbClr val="FFFFFF"/>
          </a:solidFill>
        </p:spPr>
      </p:sp>
    </p:spTree>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1494175" y="3891733"/>
            <a:ext cx="4517343" cy="5282271"/>
          </a:xfrm>
          <a:prstGeom prst="rect">
            <a:avLst/>
          </a:prstGeom>
          <a:solidFill>
            <a:srgbClr val="FF914D"/>
          </a:solidFill>
        </p:spPr>
      </p:sp>
      <p:grpSp>
        <p:nvGrpSpPr>
          <p:cNvPr id="3" name="Group 3"/>
          <p:cNvGrpSpPr/>
          <p:nvPr/>
        </p:nvGrpSpPr>
        <p:grpSpPr>
          <a:xfrm>
            <a:off x="11852822" y="1112996"/>
            <a:ext cx="5406478" cy="7775783"/>
            <a:chOff x="0" y="0"/>
            <a:chExt cx="7208637" cy="10367710"/>
          </a:xfrm>
        </p:grpSpPr>
        <p:pic>
          <p:nvPicPr>
            <p:cNvPr id="4" name="Picture 4"/>
            <p:cNvPicPr>
              <a:picLocks noChangeAspect="1"/>
            </p:cNvPicPr>
            <p:nvPr/>
          </p:nvPicPr>
          <p:blipFill>
            <a:blip r:embed="rId2"/>
            <a:srcRect l="52412" r="1415"/>
            <a:stretch>
              <a:fillRect/>
            </a:stretch>
          </p:blipFill>
          <p:spPr>
            <a:xfrm>
              <a:off x="0" y="0"/>
              <a:ext cx="7208637" cy="10367710"/>
            </a:xfrm>
            <a:prstGeom prst="rect">
              <a:avLst/>
            </a:prstGeom>
          </p:spPr>
        </p:pic>
      </p:grpSp>
      <p:grpSp>
        <p:nvGrpSpPr>
          <p:cNvPr id="5" name="Group 5"/>
          <p:cNvGrpSpPr/>
          <p:nvPr/>
        </p:nvGrpSpPr>
        <p:grpSpPr>
          <a:xfrm>
            <a:off x="2979849" y="2302811"/>
            <a:ext cx="7401485" cy="5962696"/>
            <a:chOff x="0" y="0"/>
            <a:chExt cx="9868647" cy="7950261"/>
          </a:xfrm>
        </p:grpSpPr>
        <p:sp>
          <p:nvSpPr>
            <p:cNvPr id="6" name="TextBox 6"/>
            <p:cNvSpPr txBox="1"/>
            <p:nvPr/>
          </p:nvSpPr>
          <p:spPr>
            <a:xfrm>
              <a:off x="0" y="-9525"/>
              <a:ext cx="9868647" cy="1116965"/>
            </a:xfrm>
            <a:prstGeom prst="rect">
              <a:avLst/>
            </a:prstGeom>
          </p:spPr>
          <p:txBody>
            <a:bodyPr lIns="0" tIns="0" rIns="0" bIns="0" rtlCol="0" anchor="t">
              <a:spAutoFit/>
            </a:bodyPr>
            <a:lstStyle/>
            <a:p>
              <a:pPr>
                <a:lnSpc>
                  <a:spcPts val="6600"/>
                </a:lnSpc>
              </a:pPr>
              <a:r>
                <a:rPr lang="en-US" sz="5500" b="1" i="0" spc="159">
                  <a:solidFill>
                    <a:srgbClr val="000000"/>
                  </a:solidFill>
                  <a:latin typeface="Montserrat"/>
                </a:rPr>
                <a:t>FOR ONLY P10</a:t>
              </a:r>
            </a:p>
          </p:txBody>
        </p:sp>
        <p:sp>
          <p:nvSpPr>
            <p:cNvPr id="7" name="TextBox 7"/>
            <p:cNvSpPr txBox="1"/>
            <p:nvPr/>
          </p:nvSpPr>
          <p:spPr>
            <a:xfrm>
              <a:off x="0" y="1618041"/>
              <a:ext cx="9868647" cy="6332220"/>
            </a:xfrm>
            <a:prstGeom prst="rect">
              <a:avLst/>
            </a:prstGeom>
          </p:spPr>
          <p:txBody>
            <a:bodyPr lIns="0" tIns="0" rIns="0" bIns="0" rtlCol="0" anchor="t">
              <a:spAutoFit/>
            </a:bodyPr>
            <a:lstStyle/>
            <a:p>
              <a:pPr>
                <a:lnSpc>
                  <a:spcPts val="5400"/>
                </a:lnSpc>
              </a:pPr>
              <a:r>
                <a:rPr lang="en-US" sz="3600" b="0" i="0" spc="36" dirty="0">
                  <a:solidFill>
                    <a:srgbClr val="000000"/>
                  </a:solidFill>
                  <a:latin typeface="Montserrat Light"/>
                </a:rPr>
                <a:t>If you’re looking for the perfect after-school treat for the kiddos or fun appetizers for the adults, these stuffed bread rolls are it! Golden, crunchy and filled with meaty hot dogs and ham on the inside, they're sure to be hit.</a:t>
              </a:r>
            </a:p>
          </p:txBody>
        </p:sp>
      </p:grpSp>
      <p:sp>
        <p:nvSpPr>
          <p:cNvPr id="8" name="AutoShape 8"/>
          <p:cNvSpPr/>
          <p:nvPr/>
        </p:nvSpPr>
        <p:spPr>
          <a:xfrm>
            <a:off x="-1" y="5002840"/>
            <a:ext cx="2268249" cy="293059"/>
          </a:xfrm>
          <a:prstGeom prst="rect">
            <a:avLst/>
          </a:prstGeom>
          <a:solidFill>
            <a:srgbClr val="FF914D"/>
          </a:solidFill>
        </p:spPr>
      </p:sp>
      <p:pic>
        <p:nvPicPr>
          <p:cNvPr id="9" name="Picture 9"/>
          <p:cNvPicPr>
            <a:picLocks noChangeAspect="1"/>
          </p:cNvPicPr>
          <p:nvPr/>
        </p:nvPicPr>
        <p:blipFill>
          <a:blip r:embed="rId3"/>
          <a:srcRect/>
          <a:stretch>
            <a:fillRect/>
          </a:stretch>
        </p:blipFill>
        <p:spPr>
          <a:xfrm>
            <a:off x="13616771" y="4204210"/>
            <a:ext cx="1878581" cy="18785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1499"/>
                                          </p:stCondLst>
                                        </p:cTn>
                                        <p:tgtEl>
                                          <p:spTgt spid="9"/>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748571"/>
            <a:ext cx="8979733" cy="2789223"/>
            <a:chOff x="0" y="0"/>
            <a:chExt cx="11972977" cy="3718964"/>
          </a:xfrm>
        </p:grpSpPr>
        <p:sp>
          <p:nvSpPr>
            <p:cNvPr id="3" name="TextBox 3"/>
            <p:cNvSpPr txBox="1"/>
            <p:nvPr/>
          </p:nvSpPr>
          <p:spPr>
            <a:xfrm>
              <a:off x="0" y="-9525"/>
              <a:ext cx="11972973" cy="1228725"/>
            </a:xfrm>
            <a:prstGeom prst="rect">
              <a:avLst/>
            </a:prstGeom>
          </p:spPr>
          <p:txBody>
            <a:bodyPr lIns="0" tIns="0" rIns="0" bIns="0" rtlCol="0" anchor="t">
              <a:spAutoFit/>
            </a:bodyPr>
            <a:lstStyle/>
            <a:p>
              <a:pPr algn="ctr">
                <a:lnSpc>
                  <a:spcPts val="7200"/>
                </a:lnSpc>
              </a:pPr>
              <a:r>
                <a:rPr lang="en-US" sz="6000" b="1" i="0" spc="60" dirty="0">
                  <a:solidFill>
                    <a:srgbClr val="000000"/>
                  </a:solidFill>
                  <a:latin typeface="Montserrat"/>
                </a:rPr>
                <a:t>Ham &amp; Hot Dog</a:t>
              </a:r>
            </a:p>
          </p:txBody>
        </p:sp>
        <p:sp>
          <p:nvSpPr>
            <p:cNvPr id="4" name="TextBox 4"/>
            <p:cNvSpPr txBox="1"/>
            <p:nvPr/>
          </p:nvSpPr>
          <p:spPr>
            <a:xfrm>
              <a:off x="0" y="1536351"/>
              <a:ext cx="11972977" cy="806873"/>
            </a:xfrm>
            <a:prstGeom prst="rect">
              <a:avLst/>
            </a:prstGeom>
          </p:spPr>
          <p:txBody>
            <a:bodyPr lIns="0" tIns="0" rIns="0" bIns="0" rtlCol="0" anchor="t">
              <a:spAutoFit/>
            </a:bodyPr>
            <a:lstStyle/>
            <a:p>
              <a:pPr algn="ctr">
                <a:lnSpc>
                  <a:spcPts val="4940"/>
                </a:lnSpc>
              </a:pPr>
              <a:r>
                <a:rPr lang="en-US" sz="3800" b="1" i="0" spc="266">
                  <a:solidFill>
                    <a:srgbClr val="FF914D"/>
                  </a:solidFill>
                  <a:latin typeface="Montserrat"/>
                </a:rPr>
                <a:t>Bread Rolls</a:t>
              </a:r>
            </a:p>
          </p:txBody>
        </p:sp>
        <p:sp>
          <p:nvSpPr>
            <p:cNvPr id="5" name="TextBox 5"/>
            <p:cNvSpPr txBox="1"/>
            <p:nvPr/>
          </p:nvSpPr>
          <p:spPr>
            <a:xfrm>
              <a:off x="0" y="2600729"/>
              <a:ext cx="11972977" cy="1118235"/>
            </a:xfrm>
            <a:prstGeom prst="rect">
              <a:avLst/>
            </a:prstGeom>
          </p:spPr>
          <p:txBody>
            <a:bodyPr lIns="0" tIns="0" rIns="0" bIns="0" rtlCol="0" anchor="t">
              <a:spAutoFit/>
            </a:bodyPr>
            <a:lstStyle/>
            <a:p>
              <a:pPr algn="ctr">
                <a:lnSpc>
                  <a:spcPts val="7200"/>
                </a:lnSpc>
              </a:pPr>
              <a:r>
                <a:rPr lang="en-US" sz="4800" b="0" i="0" spc="48" dirty="0">
                  <a:solidFill>
                    <a:srgbClr val="000000"/>
                  </a:solidFill>
                  <a:latin typeface="Montserrat Light"/>
                </a:rPr>
                <a:t>Ingredients and Procedure.</a:t>
              </a:r>
            </a:p>
          </p:txBody>
        </p:sp>
      </p:grpSp>
      <p:sp>
        <p:nvSpPr>
          <p:cNvPr id="6" name="AutoShape 6"/>
          <p:cNvSpPr/>
          <p:nvPr/>
        </p:nvSpPr>
        <p:spPr>
          <a:xfrm rot="-5400000">
            <a:off x="4833828" y="544078"/>
            <a:ext cx="1369479" cy="281320"/>
          </a:xfrm>
          <a:prstGeom prst="rect">
            <a:avLst/>
          </a:prstGeom>
          <a:solidFill>
            <a:srgbClr val="FF914D"/>
          </a:solidFill>
        </p:spPr>
      </p:sp>
      <p:sp>
        <p:nvSpPr>
          <p:cNvPr id="7" name="AutoShape 7"/>
          <p:cNvSpPr/>
          <p:nvPr/>
        </p:nvSpPr>
        <p:spPr>
          <a:xfrm>
            <a:off x="14580339" y="-1"/>
            <a:ext cx="3707661" cy="10287001"/>
          </a:xfrm>
          <a:prstGeom prst="rect">
            <a:avLst/>
          </a:prstGeom>
          <a:solidFill>
            <a:srgbClr val="FF914D"/>
          </a:solidFill>
        </p:spPr>
      </p:sp>
      <p:sp>
        <p:nvSpPr>
          <p:cNvPr id="8" name="AutoShape 8"/>
          <p:cNvSpPr/>
          <p:nvPr/>
        </p:nvSpPr>
        <p:spPr>
          <a:xfrm rot="-5400000">
            <a:off x="4833830" y="9461600"/>
            <a:ext cx="1369478" cy="281322"/>
          </a:xfrm>
          <a:prstGeom prst="rect">
            <a:avLst/>
          </a:prstGeom>
          <a:solidFill>
            <a:srgbClr val="FF914D"/>
          </a:solidFill>
        </p:spPr>
      </p:sp>
      <p:pic>
        <p:nvPicPr>
          <p:cNvPr id="9" name="Picture 9"/>
          <p:cNvPicPr>
            <a:picLocks noChangeAspect="1"/>
          </p:cNvPicPr>
          <p:nvPr/>
        </p:nvPicPr>
        <p:blipFill>
          <a:blip r:embed="rId2"/>
          <a:srcRect/>
          <a:stretch>
            <a:fillRect/>
          </a:stretch>
        </p:blipFill>
        <p:spPr>
          <a:xfrm>
            <a:off x="10547496" y="1808444"/>
            <a:ext cx="8457172" cy="63428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0-#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par>
                                <p:cTn id="16" presetID="53"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2" presetClass="entr" presetSubtype="2"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914D"/>
        </a:solidFill>
        <a:effectLst/>
      </p:bgPr>
    </p:bg>
    <p:spTree>
      <p:nvGrpSpPr>
        <p:cNvPr id="1" name=""/>
        <p:cNvGrpSpPr/>
        <p:nvPr/>
      </p:nvGrpSpPr>
      <p:grpSpPr>
        <a:xfrm>
          <a:off x="0" y="0"/>
          <a:ext cx="0" cy="0"/>
          <a:chOff x="0" y="0"/>
          <a:chExt cx="0" cy="0"/>
        </a:xfrm>
      </p:grpSpPr>
      <p:grpSp>
        <p:nvGrpSpPr>
          <p:cNvPr id="2" name="Group 2"/>
          <p:cNvGrpSpPr/>
          <p:nvPr/>
        </p:nvGrpSpPr>
        <p:grpSpPr>
          <a:xfrm>
            <a:off x="0" y="5344456"/>
            <a:ext cx="18288000" cy="4942544"/>
            <a:chOff x="0" y="0"/>
            <a:chExt cx="25082763" cy="6590058"/>
          </a:xfrm>
        </p:grpSpPr>
        <p:pic>
          <p:nvPicPr>
            <p:cNvPr id="3" name="Picture 3"/>
            <p:cNvPicPr>
              <a:picLocks noChangeAspect="1"/>
            </p:cNvPicPr>
            <p:nvPr/>
          </p:nvPicPr>
          <p:blipFill>
            <a:blip r:embed="rId2">
              <a:alphaModFix amt="19999"/>
            </a:blip>
            <a:srcRect t="30282" b="30282"/>
            <a:stretch>
              <a:fillRect/>
            </a:stretch>
          </p:blipFill>
          <p:spPr>
            <a:xfrm>
              <a:off x="0" y="0"/>
              <a:ext cx="25082763" cy="6590058"/>
            </a:xfrm>
            <a:prstGeom prst="rect">
              <a:avLst/>
            </a:prstGeom>
          </p:spPr>
        </p:pic>
      </p:grpSp>
      <p:sp>
        <p:nvSpPr>
          <p:cNvPr id="4" name="TextBox 4"/>
          <p:cNvSpPr txBox="1"/>
          <p:nvPr/>
        </p:nvSpPr>
        <p:spPr>
          <a:xfrm>
            <a:off x="1744834" y="817500"/>
            <a:ext cx="14798331" cy="840105"/>
          </a:xfrm>
          <a:prstGeom prst="rect">
            <a:avLst/>
          </a:prstGeom>
        </p:spPr>
        <p:txBody>
          <a:bodyPr lIns="0" tIns="0" rIns="0" bIns="0" rtlCol="0" anchor="t">
            <a:spAutoFit/>
          </a:bodyPr>
          <a:lstStyle/>
          <a:p>
            <a:pPr algn="ctr">
              <a:lnSpc>
                <a:spcPts val="6600"/>
              </a:lnSpc>
            </a:pPr>
            <a:r>
              <a:rPr lang="en-US" sz="5500" b="1" i="0" spc="159" dirty="0">
                <a:solidFill>
                  <a:srgbClr val="FFFFFF"/>
                </a:solidFill>
                <a:latin typeface="Montserrat"/>
              </a:rPr>
              <a:t>INFORMATION</a:t>
            </a:r>
          </a:p>
        </p:txBody>
      </p:sp>
      <p:grpSp>
        <p:nvGrpSpPr>
          <p:cNvPr id="5" name="Group 5"/>
          <p:cNvGrpSpPr/>
          <p:nvPr/>
        </p:nvGrpSpPr>
        <p:grpSpPr>
          <a:xfrm>
            <a:off x="1028700" y="2053670"/>
            <a:ext cx="16229709" cy="3762812"/>
            <a:chOff x="0" y="0"/>
            <a:chExt cx="21639611" cy="5017083"/>
          </a:xfrm>
        </p:grpSpPr>
        <p:sp>
          <p:nvSpPr>
            <p:cNvPr id="6" name="AutoShape 6"/>
            <p:cNvSpPr/>
            <p:nvPr/>
          </p:nvSpPr>
          <p:spPr>
            <a:xfrm>
              <a:off x="0" y="0"/>
              <a:ext cx="5085049" cy="5017083"/>
            </a:xfrm>
            <a:prstGeom prst="rect">
              <a:avLst/>
            </a:prstGeom>
            <a:solidFill>
              <a:srgbClr val="FFFFFF"/>
            </a:solidFill>
          </p:spPr>
        </p:sp>
        <p:sp>
          <p:nvSpPr>
            <p:cNvPr id="7" name="AutoShape 7"/>
            <p:cNvSpPr/>
            <p:nvPr/>
          </p:nvSpPr>
          <p:spPr>
            <a:xfrm>
              <a:off x="16554562" y="0"/>
              <a:ext cx="5085049" cy="4983629"/>
            </a:xfrm>
            <a:prstGeom prst="rect">
              <a:avLst/>
            </a:prstGeom>
            <a:solidFill>
              <a:srgbClr val="FFFFFF"/>
            </a:solidFill>
          </p:spPr>
        </p:sp>
        <p:sp>
          <p:nvSpPr>
            <p:cNvPr id="8" name="AutoShape 8"/>
            <p:cNvSpPr/>
            <p:nvPr/>
          </p:nvSpPr>
          <p:spPr>
            <a:xfrm>
              <a:off x="5526313" y="0"/>
              <a:ext cx="5085049" cy="5017083"/>
            </a:xfrm>
            <a:prstGeom prst="rect">
              <a:avLst/>
            </a:prstGeom>
            <a:solidFill>
              <a:srgbClr val="FFFFFF"/>
            </a:solidFill>
          </p:spPr>
        </p:sp>
        <p:sp>
          <p:nvSpPr>
            <p:cNvPr id="9" name="AutoShape 9"/>
            <p:cNvSpPr/>
            <p:nvPr/>
          </p:nvSpPr>
          <p:spPr>
            <a:xfrm>
              <a:off x="11046882" y="0"/>
              <a:ext cx="5085049" cy="5017083"/>
            </a:xfrm>
            <a:prstGeom prst="rect">
              <a:avLst/>
            </a:prstGeom>
            <a:solidFill>
              <a:srgbClr val="FFFFFF"/>
            </a:solidFill>
          </p:spPr>
        </p:sp>
        <p:sp>
          <p:nvSpPr>
            <p:cNvPr id="10" name="TextBox 10"/>
            <p:cNvSpPr txBox="1"/>
            <p:nvPr/>
          </p:nvSpPr>
          <p:spPr>
            <a:xfrm>
              <a:off x="384395" y="109000"/>
              <a:ext cx="4316259" cy="68072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PREP TIME</a:t>
              </a:r>
            </a:p>
          </p:txBody>
        </p:sp>
        <p:sp>
          <p:nvSpPr>
            <p:cNvPr id="11" name="TextBox 11"/>
            <p:cNvSpPr txBox="1"/>
            <p:nvPr/>
          </p:nvSpPr>
          <p:spPr>
            <a:xfrm>
              <a:off x="5910708" y="109000"/>
              <a:ext cx="4316259" cy="68072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COOK TIME</a:t>
              </a:r>
            </a:p>
          </p:txBody>
        </p:sp>
        <p:sp>
          <p:nvSpPr>
            <p:cNvPr id="12" name="TextBox 12"/>
            <p:cNvSpPr txBox="1"/>
            <p:nvPr/>
          </p:nvSpPr>
          <p:spPr>
            <a:xfrm>
              <a:off x="11431277" y="109000"/>
              <a:ext cx="4316259" cy="68072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CHILL</a:t>
              </a:r>
            </a:p>
          </p:txBody>
        </p:sp>
        <p:sp>
          <p:nvSpPr>
            <p:cNvPr id="13" name="TextBox 13"/>
            <p:cNvSpPr txBox="1"/>
            <p:nvPr/>
          </p:nvSpPr>
          <p:spPr>
            <a:xfrm>
              <a:off x="16938957" y="109000"/>
              <a:ext cx="4316259" cy="68072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TOTAL TIME</a:t>
              </a:r>
            </a:p>
          </p:txBody>
        </p:sp>
      </p:grpSp>
      <p:sp>
        <p:nvSpPr>
          <p:cNvPr id="14" name="AutoShape 14"/>
          <p:cNvSpPr/>
          <p:nvPr/>
        </p:nvSpPr>
        <p:spPr>
          <a:xfrm>
            <a:off x="5173435" y="6180901"/>
            <a:ext cx="3813787" cy="3762812"/>
          </a:xfrm>
          <a:prstGeom prst="rect">
            <a:avLst/>
          </a:prstGeom>
          <a:solidFill>
            <a:srgbClr val="FFFFFF"/>
          </a:solidFill>
        </p:spPr>
      </p:sp>
      <p:sp>
        <p:nvSpPr>
          <p:cNvPr id="15" name="AutoShape 15"/>
          <p:cNvSpPr/>
          <p:nvPr/>
        </p:nvSpPr>
        <p:spPr>
          <a:xfrm>
            <a:off x="9313861" y="6155810"/>
            <a:ext cx="3813787" cy="3762812"/>
          </a:xfrm>
          <a:prstGeom prst="rect">
            <a:avLst/>
          </a:prstGeom>
          <a:solidFill>
            <a:srgbClr val="FFFFFF"/>
          </a:solidFill>
        </p:spPr>
      </p:sp>
      <p:sp>
        <p:nvSpPr>
          <p:cNvPr id="16" name="TextBox 16"/>
          <p:cNvSpPr txBox="1"/>
          <p:nvPr/>
        </p:nvSpPr>
        <p:spPr>
          <a:xfrm>
            <a:off x="5461731" y="6262650"/>
            <a:ext cx="3237194" cy="51054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SERVINGS</a:t>
            </a:r>
          </a:p>
        </p:txBody>
      </p:sp>
      <p:sp>
        <p:nvSpPr>
          <p:cNvPr id="17" name="TextBox 17"/>
          <p:cNvSpPr txBox="1"/>
          <p:nvPr/>
        </p:nvSpPr>
        <p:spPr>
          <a:xfrm>
            <a:off x="9602157" y="6262650"/>
            <a:ext cx="3237194" cy="510540"/>
          </a:xfrm>
          <a:prstGeom prst="rect">
            <a:avLst/>
          </a:prstGeom>
        </p:spPr>
        <p:txBody>
          <a:bodyPr lIns="0" tIns="0" rIns="0" bIns="0" rtlCol="0" anchor="t">
            <a:spAutoFit/>
          </a:bodyPr>
          <a:lstStyle/>
          <a:p>
            <a:pPr algn="ctr">
              <a:lnSpc>
                <a:spcPts val="4079"/>
              </a:lnSpc>
            </a:pPr>
            <a:r>
              <a:rPr lang="en-US" sz="3400" b="0" i="0" spc="170">
                <a:solidFill>
                  <a:srgbClr val="000000"/>
                </a:solidFill>
                <a:latin typeface="Montserrat"/>
              </a:rPr>
              <a:t>CALORIES</a:t>
            </a:r>
          </a:p>
        </p:txBody>
      </p:sp>
      <p:pic>
        <p:nvPicPr>
          <p:cNvPr id="18" name="Picture 18"/>
          <p:cNvPicPr>
            <a:picLocks noChangeAspect="1"/>
          </p:cNvPicPr>
          <p:nvPr/>
        </p:nvPicPr>
        <p:blipFill>
          <a:blip r:embed="rId3">
            <a:alphaModFix amt="19999"/>
          </a:blip>
          <a:srcRect/>
          <a:stretch>
            <a:fillRect/>
          </a:stretch>
        </p:blipFill>
        <p:spPr>
          <a:xfrm>
            <a:off x="1744834" y="2948349"/>
            <a:ext cx="2396107" cy="2396107"/>
          </a:xfrm>
          <a:prstGeom prst="rect">
            <a:avLst/>
          </a:prstGeom>
        </p:spPr>
      </p:pic>
      <p:sp>
        <p:nvSpPr>
          <p:cNvPr id="19" name="TextBox 19"/>
          <p:cNvSpPr txBox="1"/>
          <p:nvPr/>
        </p:nvSpPr>
        <p:spPr>
          <a:xfrm>
            <a:off x="1324291" y="2901189"/>
            <a:ext cx="3237194" cy="2432685"/>
          </a:xfrm>
          <a:prstGeom prst="rect">
            <a:avLst/>
          </a:prstGeom>
        </p:spPr>
        <p:txBody>
          <a:bodyPr lIns="0" tIns="0" rIns="0" bIns="0" rtlCol="0" anchor="t">
            <a:spAutoFit/>
          </a:bodyPr>
          <a:lstStyle/>
          <a:p>
            <a:pPr algn="ctr">
              <a:lnSpc>
                <a:spcPts val="9600"/>
              </a:lnSpc>
            </a:pPr>
            <a:r>
              <a:rPr lang="en-US" sz="8000" b="0" i="0" spc="400">
                <a:solidFill>
                  <a:srgbClr val="000000"/>
                </a:solidFill>
                <a:latin typeface="Montserrat"/>
              </a:rPr>
              <a:t>15 mins</a:t>
            </a:r>
          </a:p>
        </p:txBody>
      </p:sp>
      <p:sp>
        <p:nvSpPr>
          <p:cNvPr id="20" name="TextBox 20"/>
          <p:cNvSpPr txBox="1"/>
          <p:nvPr/>
        </p:nvSpPr>
        <p:spPr>
          <a:xfrm>
            <a:off x="5461731" y="2911771"/>
            <a:ext cx="3237194" cy="2432685"/>
          </a:xfrm>
          <a:prstGeom prst="rect">
            <a:avLst/>
          </a:prstGeom>
        </p:spPr>
        <p:txBody>
          <a:bodyPr lIns="0" tIns="0" rIns="0" bIns="0" rtlCol="0" anchor="t">
            <a:spAutoFit/>
          </a:bodyPr>
          <a:lstStyle/>
          <a:p>
            <a:pPr algn="ctr">
              <a:lnSpc>
                <a:spcPts val="9600"/>
              </a:lnSpc>
            </a:pPr>
            <a:r>
              <a:rPr lang="en-US" sz="8000" b="0" i="0" spc="400">
                <a:solidFill>
                  <a:srgbClr val="000000"/>
                </a:solidFill>
                <a:latin typeface="Montserrat"/>
              </a:rPr>
              <a:t> 5 mins</a:t>
            </a:r>
          </a:p>
        </p:txBody>
      </p:sp>
      <p:sp>
        <p:nvSpPr>
          <p:cNvPr id="21" name="TextBox 21"/>
          <p:cNvSpPr txBox="1"/>
          <p:nvPr/>
        </p:nvSpPr>
        <p:spPr>
          <a:xfrm>
            <a:off x="9602157" y="2911771"/>
            <a:ext cx="3237194" cy="2432685"/>
          </a:xfrm>
          <a:prstGeom prst="rect">
            <a:avLst/>
          </a:prstGeom>
        </p:spPr>
        <p:txBody>
          <a:bodyPr lIns="0" tIns="0" rIns="0" bIns="0" rtlCol="0" anchor="t">
            <a:spAutoFit/>
          </a:bodyPr>
          <a:lstStyle/>
          <a:p>
            <a:pPr algn="ctr">
              <a:lnSpc>
                <a:spcPts val="9600"/>
              </a:lnSpc>
            </a:pPr>
            <a:r>
              <a:rPr lang="en-US" sz="8000" b="0" i="0" spc="400">
                <a:solidFill>
                  <a:srgbClr val="000000"/>
                </a:solidFill>
                <a:latin typeface="Montserrat"/>
              </a:rPr>
              <a:t> 5 mins</a:t>
            </a:r>
          </a:p>
        </p:txBody>
      </p:sp>
      <p:sp>
        <p:nvSpPr>
          <p:cNvPr id="22" name="TextBox 22"/>
          <p:cNvSpPr txBox="1"/>
          <p:nvPr/>
        </p:nvSpPr>
        <p:spPr>
          <a:xfrm>
            <a:off x="13756923" y="2911771"/>
            <a:ext cx="3237194" cy="2432685"/>
          </a:xfrm>
          <a:prstGeom prst="rect">
            <a:avLst/>
          </a:prstGeom>
        </p:spPr>
        <p:txBody>
          <a:bodyPr lIns="0" tIns="0" rIns="0" bIns="0" rtlCol="0" anchor="t">
            <a:spAutoFit/>
          </a:bodyPr>
          <a:lstStyle/>
          <a:p>
            <a:pPr algn="ctr">
              <a:lnSpc>
                <a:spcPts val="9600"/>
              </a:lnSpc>
            </a:pPr>
            <a:r>
              <a:rPr lang="en-US" sz="8000" b="0" i="0" spc="400">
                <a:solidFill>
                  <a:srgbClr val="000000"/>
                </a:solidFill>
                <a:latin typeface="Montserrat"/>
              </a:rPr>
              <a:t>20 mins</a:t>
            </a:r>
          </a:p>
        </p:txBody>
      </p:sp>
      <p:sp>
        <p:nvSpPr>
          <p:cNvPr id="23" name="TextBox 23"/>
          <p:cNvSpPr txBox="1"/>
          <p:nvPr/>
        </p:nvSpPr>
        <p:spPr>
          <a:xfrm>
            <a:off x="5461731" y="7446992"/>
            <a:ext cx="3237194" cy="1221105"/>
          </a:xfrm>
          <a:prstGeom prst="rect">
            <a:avLst/>
          </a:prstGeom>
        </p:spPr>
        <p:txBody>
          <a:bodyPr lIns="0" tIns="0" rIns="0" bIns="0" rtlCol="0" anchor="t">
            <a:spAutoFit/>
          </a:bodyPr>
          <a:lstStyle/>
          <a:p>
            <a:pPr algn="ctr">
              <a:lnSpc>
                <a:spcPts val="9600"/>
              </a:lnSpc>
            </a:pPr>
            <a:r>
              <a:rPr lang="en-US" sz="8000" b="0" i="0" spc="400">
                <a:solidFill>
                  <a:srgbClr val="000000"/>
                </a:solidFill>
                <a:latin typeface="Montserrat"/>
              </a:rPr>
              <a:t>15</a:t>
            </a:r>
          </a:p>
        </p:txBody>
      </p:sp>
      <p:sp>
        <p:nvSpPr>
          <p:cNvPr id="24" name="TextBox 24"/>
          <p:cNvSpPr txBox="1"/>
          <p:nvPr/>
        </p:nvSpPr>
        <p:spPr>
          <a:xfrm>
            <a:off x="9602157" y="6999691"/>
            <a:ext cx="3237194" cy="2432685"/>
          </a:xfrm>
          <a:prstGeom prst="rect">
            <a:avLst/>
          </a:prstGeom>
        </p:spPr>
        <p:txBody>
          <a:bodyPr lIns="0" tIns="0" rIns="0" bIns="0" rtlCol="0" anchor="t">
            <a:spAutoFit/>
          </a:bodyPr>
          <a:lstStyle/>
          <a:p>
            <a:pPr algn="ctr">
              <a:lnSpc>
                <a:spcPts val="9600"/>
              </a:lnSpc>
            </a:pPr>
            <a:r>
              <a:rPr lang="en-US" sz="8000" b="0" i="0" spc="400">
                <a:solidFill>
                  <a:srgbClr val="000000"/>
                </a:solidFill>
                <a:latin typeface="Montserrat"/>
              </a:rPr>
              <a:t>183</a:t>
            </a:r>
          </a:p>
          <a:p>
            <a:pPr algn="ctr">
              <a:lnSpc>
                <a:spcPts val="9600"/>
              </a:lnSpc>
            </a:pPr>
            <a:r>
              <a:rPr lang="en-US" sz="8000" b="0" i="0" spc="400">
                <a:solidFill>
                  <a:srgbClr val="000000"/>
                </a:solidFill>
                <a:latin typeface="Montserrat"/>
              </a:rPr>
              <a:t>kcal</a:t>
            </a:r>
          </a:p>
        </p:txBody>
      </p:sp>
      <p:pic>
        <p:nvPicPr>
          <p:cNvPr id="25" name="Picture 25"/>
          <p:cNvPicPr>
            <a:picLocks noChangeAspect="1"/>
          </p:cNvPicPr>
          <p:nvPr/>
        </p:nvPicPr>
        <p:blipFill>
          <a:blip r:embed="rId4">
            <a:alphaModFix amt="18999"/>
          </a:blip>
          <a:srcRect/>
          <a:stretch>
            <a:fillRect/>
          </a:stretch>
        </p:blipFill>
        <p:spPr>
          <a:xfrm>
            <a:off x="9978793" y="2921296"/>
            <a:ext cx="2483923" cy="2483923"/>
          </a:xfrm>
          <a:prstGeom prst="rect">
            <a:avLst/>
          </a:prstGeom>
        </p:spPr>
      </p:pic>
      <p:pic>
        <p:nvPicPr>
          <p:cNvPr id="26" name="Picture 26"/>
          <p:cNvPicPr>
            <a:picLocks noChangeAspect="1"/>
          </p:cNvPicPr>
          <p:nvPr/>
        </p:nvPicPr>
        <p:blipFill>
          <a:blip r:embed="rId4">
            <a:alphaModFix amt="18999"/>
          </a:blip>
          <a:srcRect/>
          <a:stretch>
            <a:fillRect/>
          </a:stretch>
        </p:blipFill>
        <p:spPr>
          <a:xfrm>
            <a:off x="14133559" y="2921296"/>
            <a:ext cx="2483923" cy="2483923"/>
          </a:xfrm>
          <a:prstGeom prst="rect">
            <a:avLst/>
          </a:prstGeom>
        </p:spPr>
      </p:pic>
      <p:pic>
        <p:nvPicPr>
          <p:cNvPr id="27" name="Picture 27"/>
          <p:cNvPicPr>
            <a:picLocks noChangeAspect="1"/>
          </p:cNvPicPr>
          <p:nvPr/>
        </p:nvPicPr>
        <p:blipFill>
          <a:blip r:embed="rId5">
            <a:alphaModFix amt="24000"/>
          </a:blip>
          <a:srcRect/>
          <a:stretch>
            <a:fillRect/>
          </a:stretch>
        </p:blipFill>
        <p:spPr>
          <a:xfrm rot="5400000">
            <a:off x="10028974" y="6998633"/>
            <a:ext cx="2433743" cy="2433743"/>
          </a:xfrm>
          <a:prstGeom prst="rect">
            <a:avLst/>
          </a:prstGeom>
        </p:spPr>
      </p:pic>
      <p:pic>
        <p:nvPicPr>
          <p:cNvPr id="28" name="Picture 28"/>
          <p:cNvPicPr>
            <a:picLocks noChangeAspect="1"/>
          </p:cNvPicPr>
          <p:nvPr/>
        </p:nvPicPr>
        <p:blipFill>
          <a:blip r:embed="rId6">
            <a:alphaModFix amt="27000"/>
          </a:blip>
          <a:srcRect/>
          <a:stretch>
            <a:fillRect/>
          </a:stretch>
        </p:blipFill>
        <p:spPr>
          <a:xfrm>
            <a:off x="5888547" y="7048814"/>
            <a:ext cx="2383562" cy="2383562"/>
          </a:xfrm>
          <a:prstGeom prst="rect">
            <a:avLst/>
          </a:prstGeom>
        </p:spPr>
      </p:pic>
      <p:pic>
        <p:nvPicPr>
          <p:cNvPr id="29" name="Picture 29"/>
          <p:cNvPicPr>
            <a:picLocks noChangeAspect="1"/>
          </p:cNvPicPr>
          <p:nvPr/>
        </p:nvPicPr>
        <p:blipFill>
          <a:blip r:embed="rId7">
            <a:alphaModFix amt="23000"/>
          </a:blip>
          <a:srcRect/>
          <a:stretch>
            <a:fillRect/>
          </a:stretch>
        </p:blipFill>
        <p:spPr>
          <a:xfrm>
            <a:off x="5888547" y="2910714"/>
            <a:ext cx="2433743" cy="2433743"/>
          </a:xfrm>
          <a:prstGeom prst="rect">
            <a:avLst/>
          </a:prstGeom>
        </p:spPr>
      </p:pic>
    </p:spTree>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 y="-1"/>
            <a:ext cx="18288000" cy="2945311"/>
          </a:xfrm>
          <a:prstGeom prst="rect">
            <a:avLst/>
          </a:prstGeom>
          <a:solidFill>
            <a:srgbClr val="FF914D"/>
          </a:solidFill>
        </p:spPr>
      </p:sp>
      <p:sp>
        <p:nvSpPr>
          <p:cNvPr id="3" name="TextBox 3"/>
          <p:cNvSpPr txBox="1"/>
          <p:nvPr/>
        </p:nvSpPr>
        <p:spPr>
          <a:xfrm>
            <a:off x="1982522" y="1018222"/>
            <a:ext cx="14265910" cy="840105"/>
          </a:xfrm>
          <a:prstGeom prst="rect">
            <a:avLst/>
          </a:prstGeom>
        </p:spPr>
        <p:txBody>
          <a:bodyPr lIns="0" tIns="0" rIns="0" bIns="0" rtlCol="0" anchor="t">
            <a:spAutoFit/>
          </a:bodyPr>
          <a:lstStyle/>
          <a:p>
            <a:pPr algn="ctr">
              <a:lnSpc>
                <a:spcPts val="6600"/>
              </a:lnSpc>
            </a:pPr>
            <a:r>
              <a:rPr lang="en-US" sz="5500" b="1" i="0" spc="159" dirty="0">
                <a:solidFill>
                  <a:srgbClr val="FFFFFF"/>
                </a:solidFill>
                <a:latin typeface="Montserrat"/>
              </a:rPr>
              <a:t>INGREDIENTS</a:t>
            </a:r>
          </a:p>
        </p:txBody>
      </p:sp>
      <p:sp>
        <p:nvSpPr>
          <p:cNvPr id="4" name="TextBox 4"/>
          <p:cNvSpPr txBox="1"/>
          <p:nvPr/>
        </p:nvSpPr>
        <p:spPr>
          <a:xfrm>
            <a:off x="3450302" y="3623733"/>
            <a:ext cx="4635790" cy="1239520"/>
          </a:xfrm>
          <a:prstGeom prst="rect">
            <a:avLst/>
          </a:prstGeom>
        </p:spPr>
        <p:txBody>
          <a:bodyPr lIns="0" tIns="0" rIns="0" bIns="0" rtlCol="0" anchor="t">
            <a:spAutoFit/>
          </a:bodyPr>
          <a:lstStyle/>
          <a:p>
            <a:pPr>
              <a:lnSpc>
                <a:spcPts val="4940"/>
              </a:lnSpc>
            </a:pPr>
            <a:r>
              <a:rPr lang="en-US" sz="3800" b="1" i="0" spc="266" dirty="0">
                <a:solidFill>
                  <a:srgbClr val="000000"/>
                </a:solidFill>
                <a:latin typeface="Montserrat"/>
              </a:rPr>
              <a:t>15 slices of white bread</a:t>
            </a:r>
          </a:p>
        </p:txBody>
      </p:sp>
      <p:pic>
        <p:nvPicPr>
          <p:cNvPr id="5" name="Picture 5"/>
          <p:cNvPicPr>
            <a:picLocks noChangeAspect="1"/>
          </p:cNvPicPr>
          <p:nvPr/>
        </p:nvPicPr>
        <p:blipFill>
          <a:blip r:embed="rId2"/>
          <a:srcRect/>
          <a:stretch>
            <a:fillRect/>
          </a:stretch>
        </p:blipFill>
        <p:spPr>
          <a:xfrm>
            <a:off x="8878065" y="5921563"/>
            <a:ext cx="2007208" cy="2007208"/>
          </a:xfrm>
          <a:prstGeom prst="rect">
            <a:avLst/>
          </a:prstGeom>
        </p:spPr>
      </p:pic>
      <p:pic>
        <p:nvPicPr>
          <p:cNvPr id="6" name="Picture 6"/>
          <p:cNvPicPr>
            <a:picLocks noChangeAspect="1"/>
          </p:cNvPicPr>
          <p:nvPr/>
        </p:nvPicPr>
        <p:blipFill>
          <a:blip r:embed="rId3"/>
          <a:srcRect/>
          <a:stretch>
            <a:fillRect/>
          </a:stretch>
        </p:blipFill>
        <p:spPr>
          <a:xfrm rot="1819707">
            <a:off x="8805287" y="7905931"/>
            <a:ext cx="2177854" cy="2177854"/>
          </a:xfrm>
          <a:prstGeom prst="rect">
            <a:avLst/>
          </a:prstGeom>
        </p:spPr>
      </p:pic>
      <p:pic>
        <p:nvPicPr>
          <p:cNvPr id="7" name="Picture 7"/>
          <p:cNvPicPr>
            <a:picLocks noChangeAspect="1"/>
          </p:cNvPicPr>
          <p:nvPr/>
        </p:nvPicPr>
        <p:blipFill>
          <a:blip r:embed="rId4"/>
          <a:srcRect/>
          <a:stretch>
            <a:fillRect/>
          </a:stretch>
        </p:blipFill>
        <p:spPr>
          <a:xfrm>
            <a:off x="840922" y="5419515"/>
            <a:ext cx="2283201" cy="2283201"/>
          </a:xfrm>
          <a:prstGeom prst="rect">
            <a:avLst/>
          </a:prstGeom>
        </p:spPr>
      </p:pic>
      <p:pic>
        <p:nvPicPr>
          <p:cNvPr id="8" name="Picture 8"/>
          <p:cNvPicPr>
            <a:picLocks noChangeAspect="1"/>
          </p:cNvPicPr>
          <p:nvPr/>
        </p:nvPicPr>
        <p:blipFill>
          <a:blip r:embed="rId5"/>
          <a:srcRect/>
          <a:stretch>
            <a:fillRect/>
          </a:stretch>
        </p:blipFill>
        <p:spPr>
          <a:xfrm>
            <a:off x="8878065" y="3387217"/>
            <a:ext cx="2032298" cy="2032298"/>
          </a:xfrm>
          <a:prstGeom prst="rect">
            <a:avLst/>
          </a:prstGeom>
        </p:spPr>
      </p:pic>
      <p:pic>
        <p:nvPicPr>
          <p:cNvPr id="9" name="Picture 9"/>
          <p:cNvPicPr>
            <a:picLocks noChangeAspect="1"/>
          </p:cNvPicPr>
          <p:nvPr/>
        </p:nvPicPr>
        <p:blipFill>
          <a:blip r:embed="rId6"/>
          <a:srcRect/>
          <a:stretch>
            <a:fillRect/>
          </a:stretch>
        </p:blipFill>
        <p:spPr>
          <a:xfrm>
            <a:off x="665290" y="2945311"/>
            <a:ext cx="2634465" cy="2634465"/>
          </a:xfrm>
          <a:prstGeom prst="rect">
            <a:avLst/>
          </a:prstGeom>
        </p:spPr>
      </p:pic>
      <p:sp>
        <p:nvSpPr>
          <p:cNvPr id="10" name="TextBox 10"/>
          <p:cNvSpPr txBox="1"/>
          <p:nvPr/>
        </p:nvSpPr>
        <p:spPr>
          <a:xfrm>
            <a:off x="3299755" y="5922305"/>
            <a:ext cx="4635790" cy="1239520"/>
          </a:xfrm>
          <a:prstGeom prst="rect">
            <a:avLst/>
          </a:prstGeom>
        </p:spPr>
        <p:txBody>
          <a:bodyPr lIns="0" tIns="0" rIns="0" bIns="0" rtlCol="0" anchor="t">
            <a:spAutoFit/>
          </a:bodyPr>
          <a:lstStyle/>
          <a:p>
            <a:pPr>
              <a:lnSpc>
                <a:spcPts val="4940"/>
              </a:lnSpc>
            </a:pPr>
            <a:r>
              <a:rPr lang="en-US" sz="3800" b="1" i="0" spc="266" dirty="0">
                <a:solidFill>
                  <a:srgbClr val="000000"/>
                </a:solidFill>
                <a:latin typeface="Montserrat"/>
              </a:rPr>
              <a:t>4 hot dogs, cut into 4 strips</a:t>
            </a:r>
          </a:p>
        </p:txBody>
      </p:sp>
      <p:sp>
        <p:nvSpPr>
          <p:cNvPr id="11" name="TextBox 11"/>
          <p:cNvSpPr txBox="1"/>
          <p:nvPr/>
        </p:nvSpPr>
        <p:spPr>
          <a:xfrm>
            <a:off x="11145515" y="4076976"/>
            <a:ext cx="4635790" cy="614680"/>
          </a:xfrm>
          <a:prstGeom prst="rect">
            <a:avLst/>
          </a:prstGeom>
        </p:spPr>
        <p:txBody>
          <a:bodyPr lIns="0" tIns="0" rIns="0" bIns="0" rtlCol="0" anchor="t">
            <a:spAutoFit/>
          </a:bodyPr>
          <a:lstStyle/>
          <a:p>
            <a:pPr>
              <a:lnSpc>
                <a:spcPts val="4940"/>
              </a:lnSpc>
            </a:pPr>
            <a:r>
              <a:rPr lang="en-US" sz="3800" b="1" i="0" spc="266" dirty="0">
                <a:solidFill>
                  <a:srgbClr val="000000"/>
                </a:solidFill>
                <a:latin typeface="Montserrat"/>
              </a:rPr>
              <a:t>15 slices of ham</a:t>
            </a:r>
          </a:p>
        </p:txBody>
      </p:sp>
      <p:sp>
        <p:nvSpPr>
          <p:cNvPr id="12" name="TextBox 12"/>
          <p:cNvSpPr txBox="1"/>
          <p:nvPr/>
        </p:nvSpPr>
        <p:spPr>
          <a:xfrm>
            <a:off x="11145515" y="6310487"/>
            <a:ext cx="1850768" cy="614680"/>
          </a:xfrm>
          <a:prstGeom prst="rect">
            <a:avLst/>
          </a:prstGeom>
        </p:spPr>
        <p:txBody>
          <a:bodyPr lIns="0" tIns="0" rIns="0" bIns="0" rtlCol="0" anchor="t">
            <a:spAutoFit/>
          </a:bodyPr>
          <a:lstStyle/>
          <a:p>
            <a:pPr>
              <a:lnSpc>
                <a:spcPts val="4940"/>
              </a:lnSpc>
            </a:pPr>
            <a:r>
              <a:rPr lang="en-US" sz="3800" b="1" i="0" spc="266" dirty="0">
                <a:solidFill>
                  <a:srgbClr val="000000"/>
                </a:solidFill>
                <a:latin typeface="Montserrat"/>
              </a:rPr>
              <a:t>2 eggs</a:t>
            </a:r>
          </a:p>
        </p:txBody>
      </p:sp>
      <p:sp>
        <p:nvSpPr>
          <p:cNvPr id="13" name="TextBox 13"/>
          <p:cNvSpPr txBox="1"/>
          <p:nvPr/>
        </p:nvSpPr>
        <p:spPr>
          <a:xfrm>
            <a:off x="11145515" y="8931910"/>
            <a:ext cx="1850768" cy="614680"/>
          </a:xfrm>
          <a:prstGeom prst="rect">
            <a:avLst/>
          </a:prstGeom>
        </p:spPr>
        <p:txBody>
          <a:bodyPr lIns="0" tIns="0" rIns="0" bIns="0" rtlCol="0" anchor="t">
            <a:spAutoFit/>
          </a:bodyPr>
          <a:lstStyle/>
          <a:p>
            <a:pPr>
              <a:lnSpc>
                <a:spcPts val="4940"/>
              </a:lnSpc>
            </a:pPr>
            <a:r>
              <a:rPr lang="en-US" sz="3800" b="1" i="0" spc="266" dirty="0">
                <a:solidFill>
                  <a:srgbClr val="000000"/>
                </a:solidFill>
                <a:latin typeface="Montserrat"/>
              </a:rPr>
              <a:t>oil</a:t>
            </a:r>
          </a:p>
        </p:txBody>
      </p:sp>
      <p:pic>
        <p:nvPicPr>
          <p:cNvPr id="14" name="Picture 14"/>
          <p:cNvPicPr>
            <a:picLocks noChangeAspect="1"/>
          </p:cNvPicPr>
          <p:nvPr/>
        </p:nvPicPr>
        <p:blipFill>
          <a:blip r:embed="rId7"/>
          <a:srcRect/>
          <a:stretch>
            <a:fillRect/>
          </a:stretch>
        </p:blipFill>
        <p:spPr>
          <a:xfrm>
            <a:off x="14489602" y="5277797"/>
            <a:ext cx="2583407" cy="2650973"/>
          </a:xfrm>
          <a:prstGeom prst="rect">
            <a:avLst/>
          </a:prstGeom>
        </p:spPr>
      </p:pic>
      <p:sp>
        <p:nvSpPr>
          <p:cNvPr id="15" name="TextBox 15"/>
          <p:cNvSpPr txBox="1"/>
          <p:nvPr/>
        </p:nvSpPr>
        <p:spPr>
          <a:xfrm>
            <a:off x="14730470" y="7466995"/>
            <a:ext cx="2101671" cy="1239520"/>
          </a:xfrm>
          <a:prstGeom prst="rect">
            <a:avLst/>
          </a:prstGeom>
        </p:spPr>
        <p:txBody>
          <a:bodyPr lIns="0" tIns="0" rIns="0" bIns="0" rtlCol="0" anchor="t">
            <a:spAutoFit/>
          </a:bodyPr>
          <a:lstStyle/>
          <a:p>
            <a:pPr algn="ctr">
              <a:lnSpc>
                <a:spcPts val="4940"/>
              </a:lnSpc>
            </a:pPr>
            <a:r>
              <a:rPr lang="en-US" sz="3800" b="1" i="0" spc="266" dirty="0">
                <a:solidFill>
                  <a:srgbClr val="000000"/>
                </a:solidFill>
                <a:latin typeface="Montserrat"/>
              </a:rPr>
              <a:t>bread crumbs</a:t>
            </a:r>
          </a:p>
        </p:txBody>
      </p:sp>
      <p:pic>
        <p:nvPicPr>
          <p:cNvPr id="16" name="Picture 16"/>
          <p:cNvPicPr>
            <a:picLocks noChangeAspect="1"/>
          </p:cNvPicPr>
          <p:nvPr/>
        </p:nvPicPr>
        <p:blipFill>
          <a:blip r:embed="rId8"/>
          <a:srcRect/>
          <a:stretch>
            <a:fillRect/>
          </a:stretch>
        </p:blipFill>
        <p:spPr>
          <a:xfrm>
            <a:off x="840922" y="7953618"/>
            <a:ext cx="2082479" cy="2082479"/>
          </a:xfrm>
          <a:prstGeom prst="rect">
            <a:avLst/>
          </a:prstGeom>
        </p:spPr>
      </p:pic>
      <p:sp>
        <p:nvSpPr>
          <p:cNvPr id="17" name="TextBox 17"/>
          <p:cNvSpPr txBox="1"/>
          <p:nvPr/>
        </p:nvSpPr>
        <p:spPr>
          <a:xfrm>
            <a:off x="3299755" y="8331200"/>
            <a:ext cx="2101671" cy="1239520"/>
          </a:xfrm>
          <a:prstGeom prst="rect">
            <a:avLst/>
          </a:prstGeom>
        </p:spPr>
        <p:txBody>
          <a:bodyPr lIns="0" tIns="0" rIns="0" bIns="0" rtlCol="0" anchor="t">
            <a:spAutoFit/>
          </a:bodyPr>
          <a:lstStyle/>
          <a:p>
            <a:pPr algn="ctr">
              <a:lnSpc>
                <a:spcPts val="4940"/>
              </a:lnSpc>
            </a:pPr>
            <a:r>
              <a:rPr lang="en-US" sz="3800" b="1" i="0" spc="266" dirty="0">
                <a:solidFill>
                  <a:srgbClr val="000000"/>
                </a:solidFill>
                <a:latin typeface="Montserrat"/>
              </a:rPr>
              <a:t>tomato sauce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par>
                                <p:cTn id="8" presetID="2" presetClass="entr" presetSubtype="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1+#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6" presetClass="emph" presetSubtype="0" fill="hold" nodeType="afterEffect">
                                  <p:stCondLst>
                                    <p:cond delay="0"/>
                                  </p:stCondLst>
                                  <p:childTnLst>
                                    <p:animEffect transition="out" filter="fade">
                                      <p:cBhvr>
                                        <p:cTn id="14" dur="500" tmFilter="0, 0; .2, .5; .8, .5; 1, 0"/>
                                        <p:tgtEl>
                                          <p:spTgt spid="7"/>
                                        </p:tgtEl>
                                      </p:cBhvr>
                                    </p:animEffect>
                                    <p:animScale>
                                      <p:cBhvr>
                                        <p:cTn id="15" dur="250" autoRev="1" fill="hold"/>
                                        <p:tgtEl>
                                          <p:spTgt spid="7"/>
                                        </p:tgtEl>
                                      </p:cBhvr>
                                      <p:by x="105000" y="105000"/>
                                    </p:animScale>
                                  </p:childTnLst>
                                </p:cTn>
                              </p:par>
                              <p:par>
                                <p:cTn id="16" presetID="2" presetClass="entr" presetSubtype="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1+#ppt_w/2"/>
                                          </p:val>
                                        </p:tav>
                                        <p:tav tm="100000">
                                          <p:val>
                                            <p:strVal val="#ppt_x"/>
                                          </p:val>
                                        </p:tav>
                                      </p:tavLst>
                                    </p:anim>
                                    <p:anim calcmode="lin" valueType="num">
                                      <p:cBhvr additive="base">
                                        <p:cTn id="19" dur="500" fill="hold"/>
                                        <p:tgtEl>
                                          <p:spTgt spid="10"/>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6" presetClass="emph" presetSubtype="0" fill="hold" nodeType="afterEffect">
                                  <p:stCondLst>
                                    <p:cond delay="0"/>
                                  </p:stCondLst>
                                  <p:childTnLst>
                                    <p:animEffect transition="out" filter="fade">
                                      <p:cBhvr>
                                        <p:cTn id="22" dur="500" tmFilter="0, 0; .2, .5; .8, .5; 1, 0"/>
                                        <p:tgtEl>
                                          <p:spTgt spid="16"/>
                                        </p:tgtEl>
                                      </p:cBhvr>
                                    </p:animEffect>
                                    <p:animScale>
                                      <p:cBhvr>
                                        <p:cTn id="23" dur="250" autoRev="1" fill="hold"/>
                                        <p:tgtEl>
                                          <p:spTgt spid="16"/>
                                        </p:tgtEl>
                                      </p:cBhvr>
                                      <p:by x="105000" y="105000"/>
                                    </p:animScale>
                                  </p:childTnLst>
                                </p:cTn>
                              </p:par>
                              <p:par>
                                <p:cTn id="24" presetID="2" presetClass="entr" presetSubtype="2"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1+#ppt_w/2"/>
                                          </p:val>
                                        </p:tav>
                                        <p:tav tm="100000">
                                          <p:val>
                                            <p:strVal val="#ppt_x"/>
                                          </p:val>
                                        </p:tav>
                                      </p:tavLst>
                                    </p:anim>
                                    <p:anim calcmode="lin" valueType="num">
                                      <p:cBhvr additive="base">
                                        <p:cTn id="27" dur="500" fill="hold"/>
                                        <p:tgtEl>
                                          <p:spTgt spid="17"/>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6" presetClass="emph" presetSubtype="0" fill="hold" nodeType="afterEffect">
                                  <p:stCondLst>
                                    <p:cond delay="0"/>
                                  </p:stCondLst>
                                  <p:childTnLst>
                                    <p:animEffect transition="out" filter="fade">
                                      <p:cBhvr>
                                        <p:cTn id="30" dur="500" tmFilter="0, 0; .2, .5; .8, .5; 1, 0"/>
                                        <p:tgtEl>
                                          <p:spTgt spid="8"/>
                                        </p:tgtEl>
                                      </p:cBhvr>
                                    </p:animEffect>
                                    <p:animScale>
                                      <p:cBhvr>
                                        <p:cTn id="31" dur="250" autoRev="1" fill="hold"/>
                                        <p:tgtEl>
                                          <p:spTgt spid="8"/>
                                        </p:tgtEl>
                                      </p:cBhvr>
                                      <p:by x="105000" y="105000"/>
                                    </p:animScale>
                                  </p:childTnLst>
                                </p:cTn>
                              </p:par>
                              <p:par>
                                <p:cTn id="32" presetID="2" presetClass="entr" presetSubtype="2"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1+#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6" presetClass="emph" presetSubtype="0" fill="hold" nodeType="afterEffect">
                                  <p:stCondLst>
                                    <p:cond delay="0"/>
                                  </p:stCondLst>
                                  <p:childTnLst>
                                    <p:animEffect transition="out" filter="fade">
                                      <p:cBhvr>
                                        <p:cTn id="38" dur="500" tmFilter="0, 0; .2, .5; .8, .5; 1, 0"/>
                                        <p:tgtEl>
                                          <p:spTgt spid="5"/>
                                        </p:tgtEl>
                                      </p:cBhvr>
                                    </p:animEffect>
                                    <p:animScale>
                                      <p:cBhvr>
                                        <p:cTn id="39" dur="250" autoRev="1" fill="hold"/>
                                        <p:tgtEl>
                                          <p:spTgt spid="5"/>
                                        </p:tgtEl>
                                      </p:cBhvr>
                                      <p:by x="105000" y="105000"/>
                                    </p:animScale>
                                  </p:childTnLst>
                                </p:cTn>
                              </p:par>
                              <p:par>
                                <p:cTn id="40" presetID="2" presetClass="entr" presetSubtype="2" fill="hold" nodeType="with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 calcmode="lin" valueType="num">
                                      <p:cBhvr additive="base">
                                        <p:cTn id="42"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500"/>
                            </p:stCondLst>
                            <p:childTnLst>
                              <p:par>
                                <p:cTn id="45" presetID="26" presetClass="emph" presetSubtype="0" fill="hold" nodeType="afterEffect">
                                  <p:stCondLst>
                                    <p:cond delay="0"/>
                                  </p:stCondLst>
                                  <p:childTnLst>
                                    <p:animEffect transition="out" filter="fade">
                                      <p:cBhvr>
                                        <p:cTn id="46" dur="500" tmFilter="0, 0; .2, .5; .8, .5; 1, 0"/>
                                        <p:tgtEl>
                                          <p:spTgt spid="6"/>
                                        </p:tgtEl>
                                      </p:cBhvr>
                                    </p:animEffect>
                                    <p:animScale>
                                      <p:cBhvr>
                                        <p:cTn id="47" dur="250" autoRev="1" fill="hold"/>
                                        <p:tgtEl>
                                          <p:spTgt spid="6"/>
                                        </p:tgtEl>
                                      </p:cBhvr>
                                      <p:by x="105000" y="105000"/>
                                    </p:animScale>
                                  </p:childTnLst>
                                </p:cTn>
                              </p:par>
                              <p:par>
                                <p:cTn id="48" presetID="2" presetClass="entr" presetSubtype="2"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1+#ppt_w/2"/>
                                          </p:val>
                                        </p:tav>
                                        <p:tav tm="100000">
                                          <p:val>
                                            <p:strVal val="#ppt_x"/>
                                          </p:val>
                                        </p:tav>
                                      </p:tavLst>
                                    </p:anim>
                                    <p:anim calcmode="lin" valueType="num">
                                      <p:cBhvr additive="base">
                                        <p:cTn id="51" dur="500" fill="hold"/>
                                        <p:tgtEl>
                                          <p:spTgt spid="13"/>
                                        </p:tgtEl>
                                        <p:attrNameLst>
                                          <p:attrName>ppt_y</p:attrName>
                                        </p:attrNameLst>
                                      </p:cBhvr>
                                      <p:tavLst>
                                        <p:tav tm="0">
                                          <p:val>
                                            <p:strVal val="#ppt_y"/>
                                          </p:val>
                                        </p:tav>
                                        <p:tav tm="100000">
                                          <p:val>
                                            <p:strVal val="#ppt_y"/>
                                          </p:val>
                                        </p:tav>
                                      </p:tavLst>
                                    </p:anim>
                                  </p:childTnLst>
                                </p:cTn>
                              </p:par>
                            </p:childTnLst>
                          </p:cTn>
                        </p:par>
                        <p:par>
                          <p:cTn id="52" fill="hold">
                            <p:stCondLst>
                              <p:cond delay="3000"/>
                            </p:stCondLst>
                            <p:childTnLst>
                              <p:par>
                                <p:cTn id="53" presetID="26" presetClass="emph" presetSubtype="0" fill="hold" nodeType="afterEffect">
                                  <p:stCondLst>
                                    <p:cond delay="0"/>
                                  </p:stCondLst>
                                  <p:childTnLst>
                                    <p:animEffect transition="out" filter="fade">
                                      <p:cBhvr>
                                        <p:cTn id="54" dur="500" tmFilter="0, 0; .2, .5; .8, .5; 1, 0"/>
                                        <p:tgtEl>
                                          <p:spTgt spid="14"/>
                                        </p:tgtEl>
                                      </p:cBhvr>
                                    </p:animEffect>
                                    <p:animScale>
                                      <p:cBhvr>
                                        <p:cTn id="55" dur="250" autoRev="1" fill="hold"/>
                                        <p:tgtEl>
                                          <p:spTgt spid="14"/>
                                        </p:tgtEl>
                                      </p:cBhvr>
                                      <p:by x="105000" y="105000"/>
                                    </p:animScale>
                                  </p:childTnLst>
                                </p:cTn>
                              </p:par>
                              <p:par>
                                <p:cTn id="56" presetID="2" presetClass="entr" presetSubtype="4" fill="hold" nodeType="withEffect">
                                  <p:stCondLst>
                                    <p:cond delay="0"/>
                                  </p:stCondLst>
                                  <p:childTnLst>
                                    <p:set>
                                      <p:cBhvr>
                                        <p:cTn id="57" dur="1" fill="hold">
                                          <p:stCondLst>
                                            <p:cond delay="0"/>
                                          </p:stCondLst>
                                        </p:cTn>
                                        <p:tgtEl>
                                          <p:spTgt spid="15">
                                            <p:txEl>
                                              <p:pRg st="0" end="0"/>
                                            </p:txEl>
                                          </p:spTgt>
                                        </p:tgtEl>
                                        <p:attrNameLst>
                                          <p:attrName>style.visibility</p:attrName>
                                        </p:attrNameLst>
                                      </p:cBhvr>
                                      <p:to>
                                        <p:strVal val="visible"/>
                                      </p:to>
                                    </p:set>
                                    <p:anim calcmode="lin" valueType="num">
                                      <p:cBhvr additive="base">
                                        <p:cTn id="5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3"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312</Words>
  <Application>Microsoft Office PowerPoint</Application>
  <PresentationFormat>Custom</PresentationFormat>
  <Paragraphs>77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Montserrat</vt: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PRESENTS</dc:title>
  <dc:creator>Francis Gabrielle</dc:creator>
  <cp:lastModifiedBy>LENOVO</cp:lastModifiedBy>
  <cp:revision>8</cp:revision>
  <dcterms:created xsi:type="dcterms:W3CDTF">2006-08-16T00:00:00Z</dcterms:created>
  <dcterms:modified xsi:type="dcterms:W3CDTF">2019-03-23T08:54:02Z</dcterms:modified>
  <dc:identifier>DADUc3PP2Dk</dc:identifier>
</cp:coreProperties>
</file>